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p:restoredTop sz="85175"/>
  </p:normalViewPr>
  <p:slideViewPr>
    <p:cSldViewPr snapToGrid="0" snapToObjects="1">
      <p:cViewPr>
        <p:scale>
          <a:sx n="157" d="100"/>
          <a:sy n="157" d="100"/>
        </p:scale>
        <p:origin x="808" y="4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173305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412288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6395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8687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ngyuegeo/ibm_data_science/blob/main/Capstone/Code/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ngyuegeo/ibm_data_science/blob/main/Capstone/Code/5-eda%20data%20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ongyuegeo/ibm_data_science/blob/main/Capstone/Code/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ongyuegeo/ibm_data_science/blob/main/Capstone/Code/6-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ongyuegeo/ibm_data_science/blob/main/Capstone/Code/7-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ngyuegeo/ibm_data_science/blob/main/Capstone/Code/8_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ongyuegeo/ibm_data_science/blob/main/Capstone/Code/1-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ngyuegeo/ibm_data_science/blob/main/Capstone/Code/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Dongyue</a:t>
            </a:r>
            <a:r>
              <a:rPr lang="en-US" dirty="0">
                <a:solidFill>
                  <a:schemeClr val="bg2"/>
                </a:solidFill>
                <a:latin typeface="Abadi"/>
                <a:ea typeface="SF Pro" pitchFamily="2" charset="0"/>
                <a:cs typeface="SF Pro" pitchFamily="2" charset="0"/>
              </a:rPr>
              <a:t> Li</a:t>
            </a:r>
          </a:p>
          <a:p>
            <a:r>
              <a:rPr lang="en-US" dirty="0">
                <a:solidFill>
                  <a:schemeClr val="bg2"/>
                </a:solidFill>
                <a:latin typeface="Abadi" panose="020B0604020104020204" pitchFamily="34" charset="0"/>
                <a:ea typeface="SF Pro" pitchFamily="2" charset="0"/>
                <a:cs typeface="SF Pro" pitchFamily="2" charset="0"/>
              </a:rPr>
              <a:t>09/14/2025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r>
              <a:rPr lang="en-US" sz="2200" dirty="0">
                <a:solidFill>
                  <a:schemeClr val="accent3">
                    <a:lumMod val="25000"/>
                  </a:schemeClr>
                </a:solidFill>
                <a:latin typeface="Abadi" panose="020B0604020104020204" pitchFamily="34" charset="0"/>
              </a:rPr>
              <a:t>Data processing</a:t>
            </a:r>
          </a:p>
          <a:p>
            <a:pPr lvl="1"/>
            <a:r>
              <a:rPr lang="en-US" sz="1800" dirty="0">
                <a:solidFill>
                  <a:schemeClr val="accent3">
                    <a:lumMod val="25000"/>
                  </a:schemeClr>
                </a:solidFill>
                <a:latin typeface="Abadi" panose="020B0604020104020204" pitchFamily="34" charset="0"/>
              </a:rPr>
              <a:t>To create a clean dataset with only relevant fields to facilitate insight uncovering</a:t>
            </a:r>
          </a:p>
          <a:p>
            <a:pPr lvl="1"/>
            <a:r>
              <a:rPr lang="en-US" sz="1800" dirty="0">
                <a:solidFill>
                  <a:schemeClr val="accent3">
                    <a:lumMod val="25000"/>
                  </a:schemeClr>
                </a:solidFill>
                <a:latin typeface="Abadi" panose="020B0604020104020204" pitchFamily="34" charset="0"/>
              </a:rPr>
              <a:t>Data field selection:</a:t>
            </a:r>
          </a:p>
          <a:p>
            <a:pPr lvl="2"/>
            <a:r>
              <a:rPr lang="en-US" sz="1400" dirty="0">
                <a:solidFill>
                  <a:schemeClr val="accent3">
                    <a:lumMod val="25000"/>
                  </a:schemeClr>
                </a:solidFill>
                <a:latin typeface="Abadi" panose="020B0604020104020204" pitchFamily="34" charset="0"/>
              </a:rPr>
              <a:t>Focus only on Falcon 9 launches as of June 2021</a:t>
            </a:r>
          </a:p>
          <a:p>
            <a:pPr lvl="2"/>
            <a:r>
              <a:rPr lang="en-US" sz="1400" dirty="0">
                <a:solidFill>
                  <a:schemeClr val="accent3">
                    <a:lumMod val="25000"/>
                  </a:schemeClr>
                </a:solidFill>
                <a:latin typeface="Abadi" panose="020B0604020104020204" pitchFamily="34" charset="0"/>
              </a:rPr>
              <a:t>Only keep the data about rockets and launches, which are useful for launch outcome prediction </a:t>
            </a:r>
          </a:p>
          <a:p>
            <a:pPr lvl="1"/>
            <a:r>
              <a:rPr lang="en-US" sz="1800" dirty="0">
                <a:solidFill>
                  <a:schemeClr val="accent3">
                    <a:lumMod val="25000"/>
                  </a:schemeClr>
                </a:solidFill>
                <a:latin typeface="Abadi" panose="020B0604020104020204" pitchFamily="34" charset="0"/>
              </a:rPr>
              <a:t>Data wrangling and cleaning:</a:t>
            </a:r>
          </a:p>
          <a:p>
            <a:pPr lvl="2"/>
            <a:r>
              <a:rPr lang="en-US" sz="1400" dirty="0">
                <a:solidFill>
                  <a:schemeClr val="accent3">
                    <a:lumMod val="25000"/>
                  </a:schemeClr>
                </a:solidFill>
                <a:latin typeface="Abadi" panose="020B0604020104020204" pitchFamily="34" charset="0"/>
              </a:rPr>
              <a:t>Explore data fields in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to get familiar with the data, including data type, size, and missing values</a:t>
            </a:r>
          </a:p>
          <a:p>
            <a:pPr lvl="2"/>
            <a:r>
              <a:rPr lang="en-US" sz="1400" dirty="0">
                <a:solidFill>
                  <a:schemeClr val="accent3">
                    <a:lumMod val="25000"/>
                  </a:schemeClr>
                </a:solidFill>
                <a:latin typeface="Abadi" panose="020B0604020104020204" pitchFamily="34" charset="0"/>
              </a:rPr>
              <a:t>Properly fill Null values</a:t>
            </a:r>
          </a:p>
          <a:p>
            <a:pPr lvl="1"/>
            <a:r>
              <a:rPr lang="en-US" sz="1800" dirty="0">
                <a:solidFill>
                  <a:schemeClr val="accent3">
                    <a:lumMod val="25000"/>
                  </a:schemeClr>
                </a:solidFill>
                <a:latin typeface="Abadi" panose="020B0604020104020204" pitchFamily="34" charset="0"/>
              </a:rPr>
              <a:t>Data formatting and encoding:</a:t>
            </a:r>
          </a:p>
          <a:p>
            <a:pPr lvl="2"/>
            <a:r>
              <a:rPr lang="en-US" sz="1400" dirty="0">
                <a:solidFill>
                  <a:schemeClr val="accent3">
                    <a:lumMod val="25000"/>
                  </a:schemeClr>
                </a:solidFill>
                <a:latin typeface="Abadi" panose="020B0604020104020204" pitchFamily="34" charset="0"/>
              </a:rPr>
              <a:t>Use pre-defined functions to extract to extract data from the messy raw table directly scraped from Internet</a:t>
            </a:r>
          </a:p>
          <a:p>
            <a:pPr lvl="2"/>
            <a:r>
              <a:rPr lang="en-US" sz="1400" dirty="0">
                <a:solidFill>
                  <a:schemeClr val="accent3">
                    <a:lumMod val="25000"/>
                  </a:schemeClr>
                </a:solidFill>
                <a:latin typeface="Abadi" panose="020B0604020104020204" pitchFamily="34" charset="0"/>
              </a:rPr>
              <a:t>Process the data into format that facilitate the outcome prediction, e.g. encode the launch outcome to 0 and 1 </a:t>
            </a:r>
          </a:p>
          <a:p>
            <a:r>
              <a:rPr lang="en-US" sz="2200" dirty="0">
                <a:latin typeface="Abadi" panose="020B0604020104020204" pitchFamily="34" charset="0"/>
                <a:hlinkClick r:id="rId3"/>
              </a:rPr>
              <a:t>https://</a:t>
            </a:r>
            <a:r>
              <a:rPr lang="en-US" sz="2200" dirty="0" err="1">
                <a:latin typeface="Abadi" panose="020B0604020104020204" pitchFamily="34" charset="0"/>
                <a:hlinkClick r:id="rId3"/>
              </a:rPr>
              <a:t>github.com</a:t>
            </a:r>
            <a:r>
              <a:rPr lang="en-US" sz="2200" dirty="0">
                <a:latin typeface="Abadi" panose="020B0604020104020204" pitchFamily="34" charset="0"/>
                <a:hlinkClick r:id="rId3"/>
              </a:rPr>
              <a:t>/</a:t>
            </a:r>
            <a:r>
              <a:rPr lang="en-US" sz="2200" dirty="0" err="1">
                <a:latin typeface="Abadi" panose="020B0604020104020204" pitchFamily="34" charset="0"/>
                <a:hlinkClick r:id="rId3"/>
              </a:rPr>
              <a:t>dongyuegeo</a:t>
            </a:r>
            <a:r>
              <a:rPr lang="en-US" sz="2200" dirty="0">
                <a:latin typeface="Abadi" panose="020B0604020104020204" pitchFamily="34" charset="0"/>
                <a:hlinkClick r:id="rId3"/>
              </a:rPr>
              <a:t>/</a:t>
            </a:r>
            <a:r>
              <a:rPr lang="en-US" sz="2200" dirty="0" err="1">
                <a:latin typeface="Abadi" panose="020B0604020104020204" pitchFamily="34" charset="0"/>
                <a:hlinkClick r:id="rId3"/>
              </a:rPr>
              <a:t>ibm_data_science</a:t>
            </a:r>
            <a:r>
              <a:rPr lang="en-US" sz="2200" dirty="0">
                <a:latin typeface="Abadi" panose="020B0604020104020204" pitchFamily="34" charset="0"/>
                <a:hlinkClick r:id="rId3"/>
              </a:rPr>
              <a:t>/blob/main/Capstone/Code/3-labs-jupyter-spacex-Data%20wrangling.ipynb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66418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A series of plots were made to (1) understand the distribution and value of the data, and (2) explore the correlation among two variables. These exploratory analysis help familiarize with the data and facilitate data feature engineering.</a:t>
            </a:r>
          </a:p>
          <a:p>
            <a:pPr lvl="1">
              <a:lnSpc>
                <a:spcPct val="100000"/>
              </a:lnSpc>
              <a:spcBef>
                <a:spcPts val="1400"/>
              </a:spcBef>
            </a:pPr>
            <a:r>
              <a:rPr lang="en-US" sz="1800" dirty="0">
                <a:solidFill>
                  <a:schemeClr val="accent3">
                    <a:lumMod val="25000"/>
                  </a:schemeClr>
                </a:solidFill>
                <a:latin typeface="Abadi"/>
              </a:rPr>
              <a:t>Plots in this lab include:</a:t>
            </a:r>
          </a:p>
          <a:p>
            <a:pPr lvl="2">
              <a:lnSpc>
                <a:spcPct val="100000"/>
              </a:lnSpc>
              <a:spcBef>
                <a:spcPts val="600"/>
              </a:spcBef>
            </a:pPr>
            <a:r>
              <a:rPr lang="en-US" sz="1200" dirty="0">
                <a:solidFill>
                  <a:schemeClr val="accent3">
                    <a:lumMod val="25000"/>
                  </a:schemeClr>
                </a:solidFill>
                <a:latin typeface="Abadi" panose="020B0604020104020204" pitchFamily="34" charset="0"/>
              </a:rPr>
              <a:t>Scatterplot of </a:t>
            </a:r>
            <a:r>
              <a:rPr lang="en-US" sz="1200" dirty="0" err="1">
                <a:latin typeface="Abadi" panose="020B0604020104020204" pitchFamily="34" charset="0"/>
              </a:rPr>
              <a:t>FlightNumber</a:t>
            </a:r>
            <a:r>
              <a:rPr lang="en-US" sz="1200" b="0" i="0" dirty="0">
                <a:effectLst/>
                <a:latin typeface="Abadi" panose="020B0604020104020204" pitchFamily="34" charset="0"/>
              </a:rPr>
              <a:t> vs. </a:t>
            </a:r>
            <a:r>
              <a:rPr lang="en-US" sz="1200" dirty="0" err="1">
                <a:latin typeface="Abadi" panose="020B0604020104020204" pitchFamily="34" charset="0"/>
              </a:rPr>
              <a:t>PayloadMass</a:t>
            </a:r>
            <a:endParaRPr lang="en-US" sz="1200" b="0" i="0" dirty="0">
              <a:effectLst/>
              <a:latin typeface="Abadi" panose="020B0604020104020204" pitchFamily="34" charset="0"/>
            </a:endParaRPr>
          </a:p>
          <a:p>
            <a:pPr lvl="2">
              <a:lnSpc>
                <a:spcPct val="100000"/>
              </a:lnSpc>
              <a:spcBef>
                <a:spcPts val="600"/>
              </a:spcBef>
            </a:pPr>
            <a:r>
              <a:rPr lang="en-US" sz="1200" dirty="0">
                <a:solidFill>
                  <a:schemeClr val="accent3">
                    <a:lumMod val="25000"/>
                  </a:schemeClr>
                </a:solidFill>
                <a:latin typeface="Abadi" panose="020B0604020104020204" pitchFamily="34" charset="0"/>
              </a:rPr>
              <a:t>Scatterplot of </a:t>
            </a:r>
            <a:r>
              <a:rPr lang="en-US" sz="1200" dirty="0" err="1">
                <a:latin typeface="Abadi" panose="020B0604020104020204" pitchFamily="34" charset="0"/>
              </a:rPr>
              <a:t>FlightNumber</a:t>
            </a:r>
            <a:r>
              <a:rPr lang="en-US" sz="1200" b="0" i="0" dirty="0">
                <a:effectLst/>
                <a:latin typeface="Abadi" panose="020B0604020104020204" pitchFamily="34" charset="0"/>
              </a:rPr>
              <a:t> vs </a:t>
            </a:r>
            <a:r>
              <a:rPr lang="en-US" sz="1200" dirty="0" err="1">
                <a:latin typeface="Abadi" panose="020B0604020104020204" pitchFamily="34" charset="0"/>
              </a:rPr>
              <a:t>LaunchSite</a:t>
            </a:r>
            <a:endParaRPr lang="en-US" sz="1200" dirty="0">
              <a:latin typeface="Abadi" panose="020B0604020104020204" pitchFamily="34" charset="0"/>
            </a:endParaRPr>
          </a:p>
          <a:p>
            <a:pPr lvl="2">
              <a:lnSpc>
                <a:spcPct val="100000"/>
              </a:lnSpc>
              <a:spcBef>
                <a:spcPts val="600"/>
              </a:spcBef>
            </a:pPr>
            <a:r>
              <a:rPr lang="en-US" sz="1200" dirty="0">
                <a:solidFill>
                  <a:schemeClr val="accent3">
                    <a:lumMod val="25000"/>
                  </a:schemeClr>
                </a:solidFill>
                <a:latin typeface="Abadi" panose="020B0604020104020204" pitchFamily="34" charset="0"/>
              </a:rPr>
              <a:t>Scatterplot of </a:t>
            </a:r>
            <a:r>
              <a:rPr lang="en-US" sz="1200" dirty="0" err="1">
                <a:latin typeface="Abadi" panose="020B0604020104020204" pitchFamily="34" charset="0"/>
              </a:rPr>
              <a:t>PayloadMass</a:t>
            </a:r>
            <a:r>
              <a:rPr lang="en-US" sz="1200" b="0" i="0" dirty="0" err="1">
                <a:effectLst/>
                <a:latin typeface="Abadi" panose="020B0604020104020204" pitchFamily="34" charset="0"/>
              </a:rPr>
              <a:t>a</a:t>
            </a:r>
            <a:r>
              <a:rPr lang="en-US" sz="1200" b="0" i="0" dirty="0">
                <a:effectLst/>
                <a:latin typeface="Abadi" panose="020B0604020104020204" pitchFamily="34" charset="0"/>
              </a:rPr>
              <a:t> vs </a:t>
            </a:r>
            <a:r>
              <a:rPr lang="en-US" sz="1200" dirty="0" err="1">
                <a:latin typeface="Abadi" panose="020B0604020104020204" pitchFamily="34" charset="0"/>
              </a:rPr>
              <a:t>LaunchSite</a:t>
            </a:r>
            <a:endParaRPr lang="en-US" sz="1200" dirty="0">
              <a:latin typeface="Abadi" panose="020B0604020104020204" pitchFamily="34" charset="0"/>
            </a:endParaRPr>
          </a:p>
          <a:p>
            <a:pPr lvl="2">
              <a:lnSpc>
                <a:spcPct val="100000"/>
              </a:lnSpc>
              <a:spcBef>
                <a:spcPts val="600"/>
              </a:spcBef>
            </a:pPr>
            <a:r>
              <a:rPr lang="en-US" sz="1200" dirty="0" err="1">
                <a:latin typeface="Abadi" panose="020B0604020104020204" pitchFamily="34" charset="0"/>
              </a:rPr>
              <a:t>Barplot</a:t>
            </a:r>
            <a:r>
              <a:rPr lang="en-US" sz="1200" dirty="0">
                <a:latin typeface="Abadi" panose="020B0604020104020204" pitchFamily="34" charset="0"/>
              </a:rPr>
              <a:t> of Success Rate by Orbit Type</a:t>
            </a:r>
          </a:p>
          <a:p>
            <a:pPr lvl="2">
              <a:lnSpc>
                <a:spcPct val="100000"/>
              </a:lnSpc>
              <a:spcBef>
                <a:spcPts val="600"/>
              </a:spcBef>
            </a:pPr>
            <a:r>
              <a:rPr lang="en-US" sz="1200" dirty="0">
                <a:latin typeface="Abadi" panose="020B0604020104020204" pitchFamily="34" charset="0"/>
              </a:rPr>
              <a:t>Scatterplot of </a:t>
            </a:r>
            <a:r>
              <a:rPr lang="en-US" sz="1200" dirty="0" err="1">
                <a:latin typeface="Abadi" panose="020B0604020104020204" pitchFamily="34" charset="0"/>
              </a:rPr>
              <a:t>FlightNumber</a:t>
            </a:r>
            <a:r>
              <a:rPr lang="en-US" sz="1200" dirty="0">
                <a:latin typeface="Abadi" panose="020B0604020104020204" pitchFamily="34" charset="0"/>
              </a:rPr>
              <a:t> vs Orbit type</a:t>
            </a:r>
          </a:p>
          <a:p>
            <a:pPr lvl="2">
              <a:lnSpc>
                <a:spcPct val="100000"/>
              </a:lnSpc>
              <a:spcBef>
                <a:spcPts val="600"/>
              </a:spcBef>
            </a:pPr>
            <a:r>
              <a:rPr lang="en-US" sz="1200" dirty="0">
                <a:latin typeface="Abadi" panose="020B0604020104020204" pitchFamily="34" charset="0"/>
              </a:rPr>
              <a:t>Scatterplot of </a:t>
            </a:r>
            <a:r>
              <a:rPr lang="en-US" sz="1200" dirty="0" err="1">
                <a:latin typeface="Abadi" panose="020B0604020104020204" pitchFamily="34" charset="0"/>
              </a:rPr>
              <a:t>PayloadMass</a:t>
            </a:r>
            <a:r>
              <a:rPr lang="en-US" sz="1200" dirty="0">
                <a:latin typeface="Abadi" panose="020B0604020104020204" pitchFamily="34" charset="0"/>
              </a:rPr>
              <a:t> vs Orbit type</a:t>
            </a:r>
          </a:p>
          <a:p>
            <a:pPr lvl="2">
              <a:lnSpc>
                <a:spcPct val="100000"/>
              </a:lnSpc>
              <a:spcBef>
                <a:spcPts val="600"/>
              </a:spcBef>
            </a:pPr>
            <a:r>
              <a:rPr lang="en-US" sz="1200" dirty="0">
                <a:latin typeface="Abadi" panose="020B0604020104020204" pitchFamily="34" charset="0"/>
              </a:rPr>
              <a:t>Yearly trend of success rate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dongyuegeo</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ibm_data_science</a:t>
            </a:r>
            <a:r>
              <a:rPr lang="en-US" sz="2200" dirty="0">
                <a:solidFill>
                  <a:schemeClr val="accent3">
                    <a:lumMod val="25000"/>
                  </a:schemeClr>
                </a:solidFill>
                <a:latin typeface="Abadi" panose="020B0604020104020204" pitchFamily="34" charset="0"/>
                <a:hlinkClick r:id="rId3"/>
              </a:rPr>
              <a:t>/blob/main/Capstone/Code/5-eda%20data%20viz.ipynb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0" cy="46206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600"/>
              </a:spcBef>
            </a:pPr>
            <a:r>
              <a:rPr lang="en-US" sz="1400" b="0" i="0" dirty="0">
                <a:effectLst/>
                <a:latin typeface="system-ui"/>
              </a:rPr>
              <a:t>Display the names of the unique launch sites in the space mission</a:t>
            </a:r>
          </a:p>
          <a:p>
            <a:pPr lvl="1">
              <a:lnSpc>
                <a:spcPct val="100000"/>
              </a:lnSpc>
              <a:spcBef>
                <a:spcPts val="600"/>
              </a:spcBef>
            </a:pPr>
            <a:r>
              <a:rPr lang="en-US" sz="1400" b="0" i="0" dirty="0">
                <a:effectLst/>
                <a:latin typeface="system-ui"/>
              </a:rPr>
              <a:t>Display 5 records where launch sites begin with the string 'CCA'</a:t>
            </a:r>
          </a:p>
          <a:p>
            <a:pPr lvl="1">
              <a:lnSpc>
                <a:spcPct val="100000"/>
              </a:lnSpc>
              <a:spcBef>
                <a:spcPts val="600"/>
              </a:spcBef>
            </a:pPr>
            <a:r>
              <a:rPr lang="en-US" sz="1400" b="0" i="0" dirty="0">
                <a:effectLst/>
                <a:latin typeface="system-ui"/>
              </a:rPr>
              <a:t>Display the total payload mass carried by boosters launched by NASA (CRS)</a:t>
            </a:r>
          </a:p>
          <a:p>
            <a:pPr lvl="1">
              <a:lnSpc>
                <a:spcPct val="100000"/>
              </a:lnSpc>
              <a:spcBef>
                <a:spcPts val="600"/>
              </a:spcBef>
            </a:pPr>
            <a:r>
              <a:rPr lang="en-US" sz="1400" b="0" i="0" dirty="0">
                <a:effectLst/>
                <a:latin typeface="system-ui"/>
              </a:rPr>
              <a:t>Display average payload mass carried by booster version F9 v1.1</a:t>
            </a:r>
          </a:p>
          <a:p>
            <a:pPr lvl="1">
              <a:lnSpc>
                <a:spcPct val="100000"/>
              </a:lnSpc>
              <a:spcBef>
                <a:spcPts val="600"/>
              </a:spcBef>
            </a:pPr>
            <a:r>
              <a:rPr lang="en-US" sz="1400" b="0" i="0" dirty="0">
                <a:effectLst/>
                <a:latin typeface="system-ui"/>
              </a:rPr>
              <a:t>List the date when the first </a:t>
            </a:r>
            <a:r>
              <a:rPr lang="en-US" sz="1400" b="0" i="0" dirty="0" err="1">
                <a:effectLst/>
                <a:latin typeface="system-ui"/>
              </a:rPr>
              <a:t>succesful</a:t>
            </a:r>
            <a:r>
              <a:rPr lang="en-US" sz="1400" b="0" i="0" dirty="0">
                <a:effectLst/>
                <a:latin typeface="system-ui"/>
              </a:rPr>
              <a:t> landing outcome in ground pad was </a:t>
            </a:r>
            <a:r>
              <a:rPr lang="en-US" sz="1400" b="0" i="0" dirty="0" err="1">
                <a:effectLst/>
                <a:latin typeface="system-ui"/>
              </a:rPr>
              <a:t>acheived</a:t>
            </a:r>
            <a:r>
              <a:rPr lang="en-US" sz="1400" b="0" i="0" dirty="0">
                <a:effectLst/>
                <a:latin typeface="system-ui"/>
              </a:rPr>
              <a:t>.</a:t>
            </a:r>
          </a:p>
          <a:p>
            <a:pPr lvl="1">
              <a:lnSpc>
                <a:spcPct val="100000"/>
              </a:lnSpc>
              <a:spcBef>
                <a:spcPts val="600"/>
              </a:spcBef>
            </a:pPr>
            <a:r>
              <a:rPr lang="en-US" sz="1400" b="0" i="0" dirty="0">
                <a:effectLst/>
                <a:latin typeface="system-ui"/>
              </a:rPr>
              <a:t>List the names of the boosters which have success in drone ship and have payload mass greater than 4000 but less than 6000</a:t>
            </a:r>
          </a:p>
          <a:p>
            <a:pPr lvl="1">
              <a:lnSpc>
                <a:spcPct val="100000"/>
              </a:lnSpc>
              <a:spcBef>
                <a:spcPts val="600"/>
              </a:spcBef>
            </a:pPr>
            <a:r>
              <a:rPr lang="en-US" sz="1400" b="0" i="0" dirty="0">
                <a:effectLst/>
                <a:latin typeface="system-ui"/>
              </a:rPr>
              <a:t>List the total number of successful and failure mission outcomes</a:t>
            </a:r>
          </a:p>
          <a:p>
            <a:pPr lvl="1">
              <a:lnSpc>
                <a:spcPct val="100000"/>
              </a:lnSpc>
              <a:spcBef>
                <a:spcPts val="600"/>
              </a:spcBef>
            </a:pPr>
            <a:r>
              <a:rPr lang="en-US" sz="1400" b="0" i="0" dirty="0">
                <a:effectLst/>
                <a:latin typeface="system-ui"/>
              </a:rPr>
              <a:t>List all the </a:t>
            </a:r>
            <a:r>
              <a:rPr lang="en-US" sz="1400" b="0" i="0" dirty="0" err="1">
                <a:effectLst/>
                <a:latin typeface="system-ui"/>
              </a:rPr>
              <a:t>booster_versions</a:t>
            </a:r>
            <a:r>
              <a:rPr lang="en-US" sz="1400" b="0" i="0" dirty="0">
                <a:effectLst/>
                <a:latin typeface="system-ui"/>
              </a:rPr>
              <a:t> that have carried the maximum payload mass, using a subquery with a suitable aggregate function.</a:t>
            </a:r>
          </a:p>
          <a:p>
            <a:pPr lvl="1">
              <a:lnSpc>
                <a:spcPct val="100000"/>
              </a:lnSpc>
              <a:spcBef>
                <a:spcPts val="600"/>
              </a:spcBef>
            </a:pPr>
            <a:r>
              <a:rPr lang="en-US" sz="1400" b="0" i="0" dirty="0">
                <a:effectLst/>
                <a:latin typeface="system-ui"/>
              </a:rPr>
              <a:t>List the records which will display the month names, failure </a:t>
            </a:r>
            <a:r>
              <a:rPr lang="en-US" sz="1400" b="0" i="0" dirty="0" err="1">
                <a:effectLst/>
                <a:latin typeface="system-ui"/>
              </a:rPr>
              <a:t>landing_outcomes</a:t>
            </a:r>
            <a:r>
              <a:rPr lang="en-US" sz="1400" b="0" i="0" dirty="0">
                <a:effectLst/>
                <a:latin typeface="system-ui"/>
              </a:rPr>
              <a:t> in drone ship ,booster versions, </a:t>
            </a:r>
            <a:r>
              <a:rPr lang="en-US" sz="1400" b="0" i="0" dirty="0" err="1">
                <a:effectLst/>
                <a:latin typeface="system-ui"/>
              </a:rPr>
              <a:t>launch_site</a:t>
            </a:r>
            <a:r>
              <a:rPr lang="en-US" sz="1400" b="0" i="0" dirty="0">
                <a:effectLst/>
                <a:latin typeface="system-ui"/>
              </a:rPr>
              <a:t> for the months in year 2015.</a:t>
            </a:r>
          </a:p>
          <a:p>
            <a:pPr lvl="1">
              <a:lnSpc>
                <a:spcPct val="100000"/>
              </a:lnSpc>
              <a:spcBef>
                <a:spcPts val="600"/>
              </a:spcBef>
            </a:pPr>
            <a:r>
              <a:rPr lang="en-US" sz="1400" b="0" i="0" dirty="0">
                <a:effectLst/>
                <a:latin typeface="system-ui"/>
              </a:rPr>
              <a:t>Rank the count of landing outcomes (such as Failure (drone ship) or Success (ground pad)) between the date 2010-06-04 and 2017-03-20, in descending order.</a:t>
            </a:r>
          </a:p>
          <a:p>
            <a:pPr>
              <a:lnSpc>
                <a:spcPct val="100000"/>
              </a:lnSpc>
              <a:spcBef>
                <a:spcPts val="1400"/>
              </a:spcBef>
            </a:pPr>
            <a:r>
              <a:rPr lang="en-US" sz="2200" dirty="0">
                <a:latin typeface="Abadi" panose="020B0604020104020204" pitchFamily="34" charset="0"/>
                <a:hlinkClick r:id="rId3"/>
              </a:rPr>
              <a:t>https://</a:t>
            </a:r>
            <a:r>
              <a:rPr lang="en-US" sz="2200" dirty="0" err="1">
                <a:latin typeface="Abadi" panose="020B0604020104020204" pitchFamily="34" charset="0"/>
                <a:hlinkClick r:id="rId3"/>
              </a:rPr>
              <a:t>github.com</a:t>
            </a:r>
            <a:r>
              <a:rPr lang="en-US" sz="2200" dirty="0">
                <a:latin typeface="Abadi" panose="020B0604020104020204" pitchFamily="34" charset="0"/>
                <a:hlinkClick r:id="rId3"/>
              </a:rPr>
              <a:t>/</a:t>
            </a:r>
            <a:r>
              <a:rPr lang="en-US" sz="2200" dirty="0" err="1">
                <a:latin typeface="Abadi" panose="020B0604020104020204" pitchFamily="34" charset="0"/>
                <a:hlinkClick r:id="rId3"/>
              </a:rPr>
              <a:t>dongyuegeo</a:t>
            </a:r>
            <a:r>
              <a:rPr lang="en-US" sz="2200" dirty="0">
                <a:latin typeface="Abadi" panose="020B0604020104020204" pitchFamily="34" charset="0"/>
                <a:hlinkClick r:id="rId3"/>
              </a:rPr>
              <a:t>/</a:t>
            </a:r>
            <a:r>
              <a:rPr lang="en-US" sz="2200" dirty="0" err="1">
                <a:latin typeface="Abadi" panose="020B0604020104020204" pitchFamily="34" charset="0"/>
                <a:hlinkClick r:id="rId3"/>
              </a:rPr>
              <a:t>ibm_data_science</a:t>
            </a:r>
            <a:r>
              <a:rPr lang="en-US" sz="2200" dirty="0">
                <a:latin typeface="Abadi" panose="020B0604020104020204" pitchFamily="34" charset="0"/>
                <a:hlinkClick r:id="rId3"/>
              </a:rPr>
              <a:t>/blob/main/Capstone/Code/4-jupyter-labs-eda-sql-coursera_sqllite.ipynb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The four launch sites were added as markers to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For each launch site, the launch outcomes were added as colored icon to show total number of launches and the number of successful/failed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At VAFB SLC-4E, circles were added to show number of launches and a line was added to show the distance between the launch site and a nearby rail way</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The folium map allows to interactively visualize the location of each launch site and figure out how to find the optimal sites</a:t>
            </a:r>
          </a:p>
          <a:p>
            <a:pPr>
              <a:lnSpc>
                <a:spcPct val="100000"/>
              </a:lnSpc>
              <a:spcBef>
                <a:spcPts val="1400"/>
              </a:spcBef>
            </a:pPr>
            <a:r>
              <a:rPr lang="en-US" sz="2200" dirty="0">
                <a:latin typeface="Abadi" panose="020B0604020104020204" pitchFamily="34" charset="0"/>
                <a:hlinkClick r:id="rId3"/>
              </a:rPr>
              <a:t>https://</a:t>
            </a:r>
            <a:r>
              <a:rPr lang="en-US" sz="2200" dirty="0" err="1">
                <a:latin typeface="Abadi" panose="020B0604020104020204" pitchFamily="34" charset="0"/>
                <a:hlinkClick r:id="rId3"/>
              </a:rPr>
              <a:t>github.com</a:t>
            </a:r>
            <a:r>
              <a:rPr lang="en-US" sz="2200" dirty="0">
                <a:latin typeface="Abadi" panose="020B0604020104020204" pitchFamily="34" charset="0"/>
                <a:hlinkClick r:id="rId3"/>
              </a:rPr>
              <a:t>/</a:t>
            </a:r>
            <a:r>
              <a:rPr lang="en-US" sz="2200" dirty="0" err="1">
                <a:latin typeface="Abadi" panose="020B0604020104020204" pitchFamily="34" charset="0"/>
                <a:hlinkClick r:id="rId3"/>
              </a:rPr>
              <a:t>dongyuegeo</a:t>
            </a:r>
            <a:r>
              <a:rPr lang="en-US" sz="2200" dirty="0">
                <a:latin typeface="Abadi" panose="020B0604020104020204" pitchFamily="34" charset="0"/>
                <a:hlinkClick r:id="rId3"/>
              </a:rPr>
              <a:t>/</a:t>
            </a:r>
            <a:r>
              <a:rPr lang="en-US" sz="2200" dirty="0" err="1">
                <a:latin typeface="Abadi" panose="020B0604020104020204" pitchFamily="34" charset="0"/>
                <a:hlinkClick r:id="rId3"/>
              </a:rPr>
              <a:t>ibm_data_science</a:t>
            </a:r>
            <a:r>
              <a:rPr lang="en-US" sz="2200" dirty="0">
                <a:latin typeface="Abadi" panose="020B0604020104020204" pitchFamily="34" charset="0"/>
                <a:hlinkClick r:id="rId3"/>
              </a:rPr>
              <a:t>/blob/main/Capstone/Code/6-lab_jupyter_launch_site_location.ipynb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plots, graphs, and interactions added to the dashboard include:</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input allows to interactively select the success rate at which individual launch site or all sites to show</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charts showing the successful launch ratio at any individual site or all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range slider to select the range of payload</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scatterplot showing the correlation between the selected payload and their launch outcome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These plots and interactions allows to perform interactive visual analytics on SpaceX launch data in real-time</a:t>
            </a:r>
          </a:p>
          <a:p>
            <a:pPr>
              <a:lnSpc>
                <a:spcPct val="100000"/>
              </a:lnSpc>
              <a:spcBef>
                <a:spcPts val="1400"/>
              </a:spcBef>
            </a:pPr>
            <a:r>
              <a:rPr lang="en-US" sz="2200" dirty="0">
                <a:latin typeface="Abadi" panose="020B0604020104020204" pitchFamily="34" charset="0"/>
                <a:hlinkClick r:id="rId3"/>
              </a:rPr>
              <a:t>https://</a:t>
            </a:r>
            <a:r>
              <a:rPr lang="en-US" sz="2200" dirty="0" err="1">
                <a:latin typeface="Abadi" panose="020B0604020104020204" pitchFamily="34" charset="0"/>
                <a:hlinkClick r:id="rId3"/>
              </a:rPr>
              <a:t>github.com</a:t>
            </a:r>
            <a:r>
              <a:rPr lang="en-US" sz="2200" dirty="0">
                <a:latin typeface="Abadi" panose="020B0604020104020204" pitchFamily="34" charset="0"/>
                <a:hlinkClick r:id="rId3"/>
              </a:rPr>
              <a:t>/</a:t>
            </a:r>
            <a:r>
              <a:rPr lang="en-US" sz="2200" dirty="0" err="1">
                <a:latin typeface="Abadi" panose="020B0604020104020204" pitchFamily="34" charset="0"/>
                <a:hlinkClick r:id="rId3"/>
              </a:rPr>
              <a:t>dongyuegeo</a:t>
            </a:r>
            <a:r>
              <a:rPr lang="en-US" sz="2200" dirty="0">
                <a:latin typeface="Abadi" panose="020B0604020104020204" pitchFamily="34" charset="0"/>
                <a:hlinkClick r:id="rId3"/>
              </a:rPr>
              <a:t>/</a:t>
            </a:r>
            <a:r>
              <a:rPr lang="en-US" sz="2200" dirty="0" err="1">
                <a:latin typeface="Abadi" panose="020B0604020104020204" pitchFamily="34" charset="0"/>
                <a:hlinkClick r:id="rId3"/>
              </a:rPr>
              <a:t>ibm_data_science</a:t>
            </a:r>
            <a:r>
              <a:rPr lang="en-US" sz="2200" dirty="0">
                <a:latin typeface="Abadi" panose="020B0604020104020204" pitchFamily="34" charset="0"/>
                <a:hlinkClick r:id="rId3"/>
              </a:rPr>
              <a:t>/blob/main/Capstone/Code/7-spacex-dash-app.py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4" y="1558661"/>
            <a:ext cx="7099632" cy="486855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altLang="zh-CN" sz="2000" dirty="0">
                <a:latin typeface="Abadi"/>
              </a:rPr>
              <a:t>Starting from loading necessary Python libraries</a:t>
            </a:r>
          </a:p>
          <a:p>
            <a:pPr lvl="1">
              <a:lnSpc>
                <a:spcPct val="100000"/>
              </a:lnSpc>
              <a:spcBef>
                <a:spcPts val="1400"/>
              </a:spcBef>
            </a:pPr>
            <a:r>
              <a:rPr lang="en-US" altLang="zh-CN" sz="2000" dirty="0">
                <a:latin typeface="Abadi"/>
              </a:rPr>
              <a:t>Download rocket and launch data, format the data and organize into feature data (X) and target vector (Y)</a:t>
            </a:r>
          </a:p>
          <a:p>
            <a:pPr lvl="1">
              <a:lnSpc>
                <a:spcPct val="100000"/>
              </a:lnSpc>
              <a:spcBef>
                <a:spcPts val="1400"/>
              </a:spcBef>
            </a:pPr>
            <a:r>
              <a:rPr lang="en-US" altLang="zh-CN" sz="2000" dirty="0">
                <a:latin typeface="Abadi"/>
              </a:rPr>
              <a:t>Perform train test split</a:t>
            </a:r>
          </a:p>
          <a:p>
            <a:pPr lvl="1">
              <a:lnSpc>
                <a:spcPct val="100000"/>
              </a:lnSpc>
              <a:spcBef>
                <a:spcPts val="1400"/>
              </a:spcBef>
            </a:pPr>
            <a:r>
              <a:rPr lang="en-US" altLang="zh-CN" sz="2000" dirty="0">
                <a:latin typeface="Abadi"/>
              </a:rPr>
              <a:t>For each classifier:</a:t>
            </a:r>
          </a:p>
          <a:p>
            <a:pPr lvl="2">
              <a:lnSpc>
                <a:spcPct val="100000"/>
              </a:lnSpc>
              <a:spcBef>
                <a:spcPts val="200"/>
              </a:spcBef>
            </a:pPr>
            <a:r>
              <a:rPr lang="en-US" altLang="zh-CN" sz="1600" dirty="0">
                <a:latin typeface="Abadi"/>
              </a:rPr>
              <a:t>Define parameter set for grid search to choose from</a:t>
            </a:r>
          </a:p>
          <a:p>
            <a:pPr lvl="2">
              <a:lnSpc>
                <a:spcPct val="100000"/>
              </a:lnSpc>
              <a:spcBef>
                <a:spcPts val="200"/>
              </a:spcBef>
            </a:pPr>
            <a:r>
              <a:rPr lang="en-US" altLang="zh-CN" sz="1600" dirty="0">
                <a:latin typeface="Abadi"/>
              </a:rPr>
              <a:t>Initiate the classifier</a:t>
            </a:r>
          </a:p>
          <a:p>
            <a:pPr lvl="2">
              <a:lnSpc>
                <a:spcPct val="100000"/>
              </a:lnSpc>
              <a:spcBef>
                <a:spcPts val="200"/>
              </a:spcBef>
            </a:pPr>
            <a:r>
              <a:rPr lang="en-US" altLang="zh-CN" sz="1600" dirty="0">
                <a:latin typeface="Abadi"/>
              </a:rPr>
              <a:t>Define pipeline and grid search across all parameter combinations to choose the parameter combination with best accuracy</a:t>
            </a:r>
          </a:p>
          <a:p>
            <a:pPr lvl="2">
              <a:lnSpc>
                <a:spcPct val="100000"/>
              </a:lnSpc>
              <a:spcBef>
                <a:spcPts val="200"/>
              </a:spcBef>
            </a:pPr>
            <a:r>
              <a:rPr lang="en-US" altLang="zh-CN" sz="1600" dirty="0">
                <a:latin typeface="Abadi"/>
              </a:rPr>
              <a:t>Test the trained classifier with the best performing parameters to predict the launching outcome using test data</a:t>
            </a:r>
          </a:p>
          <a:p>
            <a:pPr lvl="2">
              <a:lnSpc>
                <a:spcPct val="100000"/>
              </a:lnSpc>
              <a:spcBef>
                <a:spcPts val="200"/>
              </a:spcBef>
            </a:pPr>
            <a:r>
              <a:rPr lang="en-US" altLang="zh-CN" sz="1600" dirty="0">
                <a:latin typeface="Abadi"/>
              </a:rPr>
              <a:t>Evaluate test data accuracy and generating confusion matrix   </a:t>
            </a:r>
            <a:endParaRPr lang="en-US" sz="1400" dirty="0">
              <a:latin typeface="Abadi" panose="020B0604020104020204" pitchFamily="34" charset="0"/>
            </a:endParaRPr>
          </a:p>
          <a:p>
            <a:pPr>
              <a:lnSpc>
                <a:spcPct val="100000"/>
              </a:lnSpc>
              <a:spcBef>
                <a:spcPts val="1400"/>
              </a:spcBef>
            </a:pPr>
            <a:r>
              <a:rPr lang="en-US" sz="2200" dirty="0">
                <a:latin typeface="Abadi" panose="020B0604020104020204" pitchFamily="34" charset="0"/>
                <a:hlinkClick r:id="rId3"/>
              </a:rPr>
              <a:t>https://</a:t>
            </a:r>
            <a:r>
              <a:rPr lang="en-US" sz="2200" dirty="0" err="1">
                <a:latin typeface="Abadi" panose="020B0604020104020204" pitchFamily="34" charset="0"/>
                <a:hlinkClick r:id="rId3"/>
              </a:rPr>
              <a:t>github.com</a:t>
            </a:r>
            <a:r>
              <a:rPr lang="en-US" sz="2200" dirty="0">
                <a:latin typeface="Abadi" panose="020B0604020104020204" pitchFamily="34" charset="0"/>
                <a:hlinkClick r:id="rId3"/>
              </a:rPr>
              <a:t>/</a:t>
            </a:r>
            <a:r>
              <a:rPr lang="en-US" sz="2200" dirty="0" err="1">
                <a:latin typeface="Abadi" panose="020B0604020104020204" pitchFamily="34" charset="0"/>
                <a:hlinkClick r:id="rId3"/>
              </a:rPr>
              <a:t>dongyuegeo</a:t>
            </a:r>
            <a:r>
              <a:rPr lang="en-US" sz="2200" dirty="0">
                <a:latin typeface="Abadi" panose="020B0604020104020204" pitchFamily="34" charset="0"/>
                <a:hlinkClick r:id="rId3"/>
              </a:rPr>
              <a:t>/</a:t>
            </a:r>
            <a:r>
              <a:rPr lang="en-US" sz="2200" dirty="0" err="1">
                <a:latin typeface="Abadi" panose="020B0604020104020204" pitchFamily="34" charset="0"/>
                <a:hlinkClick r:id="rId3"/>
              </a:rPr>
              <a:t>ibm_data_science</a:t>
            </a:r>
            <a:r>
              <a:rPr lang="en-US" sz="2200" dirty="0">
                <a:latin typeface="Abadi" panose="020B0604020104020204" pitchFamily="34" charset="0"/>
                <a:hlinkClick r:id="rId3"/>
              </a:rPr>
              <a:t>/blob/main/Capstone/Code/8_SpaceX_Machine%20Learning%20Prediction_Part_5.ipynb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FAD26408-3933-810C-AEBE-B564C4F2B55B}"/>
              </a:ext>
            </a:extLst>
          </p:cNvPr>
          <p:cNvSpPr txBox="1"/>
          <p:nvPr/>
        </p:nvSpPr>
        <p:spPr>
          <a:xfrm>
            <a:off x="8973637" y="2795472"/>
            <a:ext cx="1690254" cy="830997"/>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Download data, identify training (X) and target (Y) data, split X, Y into training and test groups</a:t>
            </a:r>
            <a:endParaRPr lang="en-US" sz="1200" dirty="0"/>
          </a:p>
        </p:txBody>
      </p:sp>
      <p:sp>
        <p:nvSpPr>
          <p:cNvPr id="6" name="TextBox 5">
            <a:extLst>
              <a:ext uri="{FF2B5EF4-FFF2-40B4-BE49-F238E27FC236}">
                <a16:creationId xmlns:a16="http://schemas.microsoft.com/office/drawing/2014/main" id="{CC824BE7-D8A7-33EF-6CC5-24BF97F2FBCF}"/>
              </a:ext>
            </a:extLst>
          </p:cNvPr>
          <p:cNvSpPr txBox="1"/>
          <p:nvPr/>
        </p:nvSpPr>
        <p:spPr>
          <a:xfrm>
            <a:off x="8973637" y="2080989"/>
            <a:ext cx="1690254" cy="461665"/>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Install</a:t>
            </a:r>
            <a:r>
              <a:rPr lang="zh-CN" altLang="en-US" sz="1200" dirty="0"/>
              <a:t> </a:t>
            </a:r>
            <a:r>
              <a:rPr lang="en-US" altLang="zh-CN" sz="1200" dirty="0"/>
              <a:t>&amp;</a:t>
            </a:r>
            <a:r>
              <a:rPr lang="zh-CN" altLang="en-US" sz="1200" dirty="0"/>
              <a:t> </a:t>
            </a:r>
            <a:r>
              <a:rPr lang="en-US" altLang="zh-CN" sz="1200" dirty="0"/>
              <a:t>import</a:t>
            </a:r>
            <a:r>
              <a:rPr lang="zh-CN" altLang="en-US" sz="1200" dirty="0"/>
              <a:t> </a:t>
            </a:r>
            <a:r>
              <a:rPr lang="en-US" altLang="zh-CN" sz="1200" dirty="0"/>
              <a:t>package,</a:t>
            </a:r>
            <a:r>
              <a:rPr lang="zh-CN" altLang="en-US" sz="1200" dirty="0"/>
              <a:t> </a:t>
            </a:r>
            <a:r>
              <a:rPr lang="en-US" altLang="zh-CN" sz="1200" dirty="0"/>
              <a:t>pre-define</a:t>
            </a:r>
            <a:r>
              <a:rPr lang="zh-CN" altLang="en-US" sz="1200" dirty="0"/>
              <a:t> </a:t>
            </a:r>
            <a:r>
              <a:rPr lang="en-US" altLang="zh-CN" sz="1200" dirty="0"/>
              <a:t>functions</a:t>
            </a:r>
            <a:endParaRPr lang="en-US" sz="1200" dirty="0"/>
          </a:p>
        </p:txBody>
      </p:sp>
      <p:cxnSp>
        <p:nvCxnSpPr>
          <p:cNvPr id="7" name="Straight Arrow Connector 6">
            <a:extLst>
              <a:ext uri="{FF2B5EF4-FFF2-40B4-BE49-F238E27FC236}">
                <a16:creationId xmlns:a16="http://schemas.microsoft.com/office/drawing/2014/main" id="{24F741FF-060D-3138-37C6-F8CDCE49623D}"/>
              </a:ext>
            </a:extLst>
          </p:cNvPr>
          <p:cNvCxnSpPr>
            <a:cxnSpLocks/>
            <a:stCxn id="6" idx="2"/>
            <a:endCxn id="2" idx="0"/>
          </p:cNvCxnSpPr>
          <p:nvPr/>
        </p:nvCxnSpPr>
        <p:spPr>
          <a:xfrm>
            <a:off x="9818764" y="2542654"/>
            <a:ext cx="0" cy="2528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8D51EC-7E30-4328-5CDE-DA3CFA49FB9C}"/>
              </a:ext>
            </a:extLst>
          </p:cNvPr>
          <p:cNvSpPr txBox="1"/>
          <p:nvPr/>
        </p:nvSpPr>
        <p:spPr>
          <a:xfrm>
            <a:off x="8973637" y="3882878"/>
            <a:ext cx="1690254" cy="1015663"/>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Define parameters, initiate classifier, conduct grid search for best parameter combination</a:t>
            </a:r>
            <a:endParaRPr lang="en-US" sz="1200" dirty="0"/>
          </a:p>
        </p:txBody>
      </p:sp>
      <p:cxnSp>
        <p:nvCxnSpPr>
          <p:cNvPr id="9" name="Straight Arrow Connector 8">
            <a:extLst>
              <a:ext uri="{FF2B5EF4-FFF2-40B4-BE49-F238E27FC236}">
                <a16:creationId xmlns:a16="http://schemas.microsoft.com/office/drawing/2014/main" id="{3B05F5BF-E2D5-633A-2234-9302E442582E}"/>
              </a:ext>
            </a:extLst>
          </p:cNvPr>
          <p:cNvCxnSpPr>
            <a:cxnSpLocks/>
            <a:stCxn id="2" idx="2"/>
            <a:endCxn id="8" idx="0"/>
          </p:cNvCxnSpPr>
          <p:nvPr/>
        </p:nvCxnSpPr>
        <p:spPr>
          <a:xfrm>
            <a:off x="9818764" y="3626469"/>
            <a:ext cx="0" cy="256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70BF96D-4D28-CD45-DC32-1FEB5AD883B9}"/>
              </a:ext>
            </a:extLst>
          </p:cNvPr>
          <p:cNvSpPr txBox="1"/>
          <p:nvPr/>
        </p:nvSpPr>
        <p:spPr>
          <a:xfrm>
            <a:off x="8973637" y="5138891"/>
            <a:ext cx="1690254" cy="646331"/>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Evaluate accuracy using testing data, plot confusion matrix</a:t>
            </a:r>
            <a:endParaRPr lang="en-US" sz="1200" dirty="0"/>
          </a:p>
        </p:txBody>
      </p:sp>
      <p:cxnSp>
        <p:nvCxnSpPr>
          <p:cNvPr id="11" name="Straight Arrow Connector 10">
            <a:extLst>
              <a:ext uri="{FF2B5EF4-FFF2-40B4-BE49-F238E27FC236}">
                <a16:creationId xmlns:a16="http://schemas.microsoft.com/office/drawing/2014/main" id="{DB66C42B-D191-7070-AD31-AA5B7E49493E}"/>
              </a:ext>
            </a:extLst>
          </p:cNvPr>
          <p:cNvCxnSpPr>
            <a:cxnSpLocks/>
            <a:stCxn id="8" idx="2"/>
            <a:endCxn id="10" idx="0"/>
          </p:cNvCxnSpPr>
          <p:nvPr/>
        </p:nvCxnSpPr>
        <p:spPr>
          <a:xfrm>
            <a:off x="9818764" y="4898541"/>
            <a:ext cx="0" cy="2403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83737"/>
            <a:ext cx="8987756" cy="428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(more in the next session)</a:t>
            </a:r>
            <a:endParaRPr lang="en-US" dirty="0">
              <a:solidFill>
                <a:srgbClr val="0B49CB"/>
              </a:solidFill>
            </a:endParaRPr>
          </a:p>
        </p:txBody>
      </p:sp>
      <p:pic>
        <p:nvPicPr>
          <p:cNvPr id="2" name="Picture 1" descr="A graph of numbers and points&#10;&#10;Description automatically generated with medium confidence">
            <a:extLst>
              <a:ext uri="{FF2B5EF4-FFF2-40B4-BE49-F238E27FC236}">
                <a16:creationId xmlns:a16="http://schemas.microsoft.com/office/drawing/2014/main" id="{F011A3B4-D5D6-EFD2-8ACE-7C1E033AEAB7}"/>
              </a:ext>
            </a:extLst>
          </p:cNvPr>
          <p:cNvPicPr>
            <a:picLocks noChangeAspect="1"/>
          </p:cNvPicPr>
          <p:nvPr/>
        </p:nvPicPr>
        <p:blipFill>
          <a:blip r:embed="rId4"/>
          <a:stretch>
            <a:fillRect/>
          </a:stretch>
        </p:blipFill>
        <p:spPr>
          <a:xfrm>
            <a:off x="2605634" y="1812617"/>
            <a:ext cx="1561765" cy="1332885"/>
          </a:xfrm>
          <a:prstGeom prst="rect">
            <a:avLst/>
          </a:prstGeom>
        </p:spPr>
      </p:pic>
      <p:sp>
        <p:nvSpPr>
          <p:cNvPr id="3" name="Content Placeholder 2">
            <a:extLst>
              <a:ext uri="{FF2B5EF4-FFF2-40B4-BE49-F238E27FC236}">
                <a16:creationId xmlns:a16="http://schemas.microsoft.com/office/drawing/2014/main" id="{67EF924E-B34F-94D2-3C79-4BD32BAB79C6}"/>
              </a:ext>
            </a:extLst>
          </p:cNvPr>
          <p:cNvSpPr txBox="1">
            <a:spLocks/>
          </p:cNvSpPr>
          <p:nvPr/>
        </p:nvSpPr>
        <p:spPr>
          <a:xfrm>
            <a:off x="770011" y="4975468"/>
            <a:ext cx="8987756" cy="7632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5" name="Content Placeholder 2">
            <a:extLst>
              <a:ext uri="{FF2B5EF4-FFF2-40B4-BE49-F238E27FC236}">
                <a16:creationId xmlns:a16="http://schemas.microsoft.com/office/drawing/2014/main" id="{2C8835F2-D528-C5C8-D50C-008C5C9B74D4}"/>
              </a:ext>
            </a:extLst>
          </p:cNvPr>
          <p:cNvSpPr txBox="1">
            <a:spLocks/>
          </p:cNvSpPr>
          <p:nvPr/>
        </p:nvSpPr>
        <p:spPr>
          <a:xfrm>
            <a:off x="770011" y="3290624"/>
            <a:ext cx="8987756"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p:txBody>
      </p:sp>
      <p:pic>
        <p:nvPicPr>
          <p:cNvPr id="6" name="Picture 5" descr="A graph of blue bars&#10;&#10;Description automatically generated">
            <a:extLst>
              <a:ext uri="{FF2B5EF4-FFF2-40B4-BE49-F238E27FC236}">
                <a16:creationId xmlns:a16="http://schemas.microsoft.com/office/drawing/2014/main" id="{372DDF20-6178-426B-F392-B30A9D265082}"/>
              </a:ext>
            </a:extLst>
          </p:cNvPr>
          <p:cNvPicPr>
            <a:picLocks noChangeAspect="1"/>
          </p:cNvPicPr>
          <p:nvPr/>
        </p:nvPicPr>
        <p:blipFill>
          <a:blip r:embed="rId5"/>
          <a:stretch>
            <a:fillRect/>
          </a:stretch>
        </p:blipFill>
        <p:spPr>
          <a:xfrm>
            <a:off x="5441515" y="1819800"/>
            <a:ext cx="1884575" cy="1329155"/>
          </a:xfrm>
          <a:prstGeom prst="rect">
            <a:avLst/>
          </a:prstGeom>
        </p:spPr>
      </p:pic>
      <p:pic>
        <p:nvPicPr>
          <p:cNvPr id="9" name="Picture 8" descr="A map of a city&#10;&#10;Description automatically generated">
            <a:extLst>
              <a:ext uri="{FF2B5EF4-FFF2-40B4-BE49-F238E27FC236}">
                <a16:creationId xmlns:a16="http://schemas.microsoft.com/office/drawing/2014/main" id="{5AA35E92-BE52-64F1-3DA5-9C42C105FBD7}"/>
              </a:ext>
            </a:extLst>
          </p:cNvPr>
          <p:cNvPicPr>
            <a:picLocks noChangeAspect="1"/>
          </p:cNvPicPr>
          <p:nvPr/>
        </p:nvPicPr>
        <p:blipFill>
          <a:blip r:embed="rId6"/>
          <a:stretch>
            <a:fillRect/>
          </a:stretch>
        </p:blipFill>
        <p:spPr>
          <a:xfrm>
            <a:off x="8434754" y="1819800"/>
            <a:ext cx="1884575" cy="1294943"/>
          </a:xfrm>
          <a:prstGeom prst="rect">
            <a:avLst/>
          </a:prstGeom>
        </p:spPr>
      </p:pic>
      <p:pic>
        <p:nvPicPr>
          <p:cNvPr id="10" name="Picture 9" descr="A screenshot of a calendar&#10;&#10;Description automatically generated">
            <a:extLst>
              <a:ext uri="{FF2B5EF4-FFF2-40B4-BE49-F238E27FC236}">
                <a16:creationId xmlns:a16="http://schemas.microsoft.com/office/drawing/2014/main" id="{2CF60D63-213E-A52C-923A-8404E392CA55}"/>
              </a:ext>
            </a:extLst>
          </p:cNvPr>
          <p:cNvPicPr>
            <a:picLocks noChangeAspect="1"/>
          </p:cNvPicPr>
          <p:nvPr/>
        </p:nvPicPr>
        <p:blipFill>
          <a:blip r:embed="rId7"/>
          <a:stretch>
            <a:fillRect/>
          </a:stretch>
        </p:blipFill>
        <p:spPr>
          <a:xfrm>
            <a:off x="2041176" y="3675358"/>
            <a:ext cx="8423809" cy="1321814"/>
          </a:xfrm>
          <a:prstGeom prst="rect">
            <a:avLst/>
          </a:prstGeom>
        </p:spPr>
      </p:pic>
      <p:pic>
        <p:nvPicPr>
          <p:cNvPr id="11" name="Picture 10" descr="A diagram of a diagram&#10;&#10;Description automatically generated with medium confidence">
            <a:extLst>
              <a:ext uri="{FF2B5EF4-FFF2-40B4-BE49-F238E27FC236}">
                <a16:creationId xmlns:a16="http://schemas.microsoft.com/office/drawing/2014/main" id="{2282F76A-21BB-B070-EB2A-D2357C00A322}"/>
              </a:ext>
            </a:extLst>
          </p:cNvPr>
          <p:cNvPicPr>
            <a:picLocks noChangeAspect="1"/>
          </p:cNvPicPr>
          <p:nvPr/>
        </p:nvPicPr>
        <p:blipFill>
          <a:blip r:embed="rId8"/>
          <a:stretch>
            <a:fillRect/>
          </a:stretch>
        </p:blipFill>
        <p:spPr>
          <a:xfrm>
            <a:off x="5126536" y="5257341"/>
            <a:ext cx="1802550" cy="147452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18587" y="1650842"/>
            <a:ext cx="4295825" cy="4772798"/>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In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all</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3</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sites,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early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have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more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unsuccessful</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cases.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Successful</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rate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increase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more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are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conducted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site</a:t>
            </a:r>
          </a:p>
          <a:p>
            <a:pPr>
              <a:lnSpc>
                <a:spcPct val="100000"/>
              </a:lnSpc>
              <a:spcBef>
                <a:spcPts val="1400"/>
              </a:spcBef>
            </a:pPr>
            <a:r>
              <a:rPr lang="en-US" altLang="zh-CN" sz="2200" dirty="0">
                <a:solidFill>
                  <a:schemeClr val="accent3">
                    <a:lumMod val="25000"/>
                  </a:schemeClr>
                </a:solidFill>
                <a:latin typeface="Abadi" panose="020B0604020104020204" pitchFamily="34" charset="0"/>
              </a:rPr>
              <a:t>CCAFS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40</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tends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to</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be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primary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site,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has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most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number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of</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and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earliest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launches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VAFB</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SLC4</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4E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has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most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significant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improvement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success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rate</a:t>
            </a:r>
            <a:r>
              <a:rPr lang="zh-CN" alt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numbers and points&#10;&#10;Description automatically generated with medium confidence">
            <a:extLst>
              <a:ext uri="{FF2B5EF4-FFF2-40B4-BE49-F238E27FC236}">
                <a16:creationId xmlns:a16="http://schemas.microsoft.com/office/drawing/2014/main" id="{999CABC2-0DBF-8F4A-F89C-E5D30B369010}"/>
              </a:ext>
            </a:extLst>
          </p:cNvPr>
          <p:cNvPicPr>
            <a:picLocks noChangeAspect="1"/>
          </p:cNvPicPr>
          <p:nvPr/>
        </p:nvPicPr>
        <p:blipFill>
          <a:blip r:embed="rId3"/>
          <a:stretch>
            <a:fillRect/>
          </a:stretch>
        </p:blipFill>
        <p:spPr>
          <a:xfrm>
            <a:off x="877588" y="1654413"/>
            <a:ext cx="5592369" cy="477279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numbers and a number of numbers&#10;&#10;Description automatically generated with medium confidence">
            <a:extLst>
              <a:ext uri="{FF2B5EF4-FFF2-40B4-BE49-F238E27FC236}">
                <a16:creationId xmlns:a16="http://schemas.microsoft.com/office/drawing/2014/main" id="{A5164B29-4C6C-2A2C-503B-14C8550DC533}"/>
              </a:ext>
            </a:extLst>
          </p:cNvPr>
          <p:cNvPicPr>
            <a:picLocks noChangeAspect="1"/>
          </p:cNvPicPr>
          <p:nvPr/>
        </p:nvPicPr>
        <p:blipFill>
          <a:blip r:embed="rId3"/>
          <a:stretch>
            <a:fillRect/>
          </a:stretch>
        </p:blipFill>
        <p:spPr>
          <a:xfrm>
            <a:off x="939136" y="1421545"/>
            <a:ext cx="5692408" cy="5062177"/>
          </a:xfrm>
          <a:prstGeom prst="rect">
            <a:avLst/>
          </a:prstGeom>
        </p:spPr>
      </p:pic>
      <p:sp>
        <p:nvSpPr>
          <p:cNvPr id="7" name="Content Placeholder 2">
            <a:extLst>
              <a:ext uri="{FF2B5EF4-FFF2-40B4-BE49-F238E27FC236}">
                <a16:creationId xmlns:a16="http://schemas.microsoft.com/office/drawing/2014/main" id="{65B6E96C-19F0-57B2-F39A-FEC29FE1CDB9}"/>
              </a:ext>
            </a:extLst>
          </p:cNvPr>
          <p:cNvSpPr txBox="1">
            <a:spLocks/>
          </p:cNvSpPr>
          <p:nvPr/>
        </p:nvSpPr>
        <p:spPr>
          <a:xfrm>
            <a:off x="7018587" y="1650842"/>
            <a:ext cx="4295825" cy="47727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Heavy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payloads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(&gt;10,000)</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are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launched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CCAFS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40</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and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KSC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39A</a:t>
            </a:r>
          </a:p>
          <a:p>
            <a:pPr>
              <a:lnSpc>
                <a:spcPct val="100000"/>
              </a:lnSpc>
              <a:spcBef>
                <a:spcPts val="1400"/>
              </a:spcBef>
            </a:pPr>
            <a:r>
              <a:rPr lang="en-US" altLang="zh-CN" sz="2200" dirty="0">
                <a:solidFill>
                  <a:schemeClr val="accent3">
                    <a:lumMod val="25000"/>
                  </a:schemeClr>
                </a:solidFill>
                <a:latin typeface="Abadi" panose="020B0604020104020204" pitchFamily="34" charset="0"/>
              </a:rPr>
              <a:t>VAFB</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4E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relatively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small</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payloads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CCAFS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40</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has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higher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success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rates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than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KSC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39A</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for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launching</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heavy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a:extLst>
              <a:ext uri="{FF2B5EF4-FFF2-40B4-BE49-F238E27FC236}">
                <a16:creationId xmlns:a16="http://schemas.microsoft.com/office/drawing/2014/main" id="{23B75C5E-5046-FBEB-1EBC-8DD88FA9E354}"/>
              </a:ext>
            </a:extLst>
          </p:cNvPr>
          <p:cNvPicPr>
            <a:picLocks noChangeAspect="1"/>
          </p:cNvPicPr>
          <p:nvPr/>
        </p:nvPicPr>
        <p:blipFill>
          <a:blip r:embed="rId3"/>
          <a:stretch>
            <a:fillRect/>
          </a:stretch>
        </p:blipFill>
        <p:spPr>
          <a:xfrm>
            <a:off x="877588" y="1704630"/>
            <a:ext cx="5646157" cy="3982128"/>
          </a:xfrm>
          <a:prstGeom prst="rect">
            <a:avLst/>
          </a:prstGeom>
        </p:spPr>
      </p:pic>
      <p:sp>
        <p:nvSpPr>
          <p:cNvPr id="7" name="Content Placeholder 2">
            <a:extLst>
              <a:ext uri="{FF2B5EF4-FFF2-40B4-BE49-F238E27FC236}">
                <a16:creationId xmlns:a16="http://schemas.microsoft.com/office/drawing/2014/main" id="{123428C8-F4B1-BA7A-6171-71ED540B5021}"/>
              </a:ext>
            </a:extLst>
          </p:cNvPr>
          <p:cNvSpPr txBox="1">
            <a:spLocks/>
          </p:cNvSpPr>
          <p:nvPr/>
        </p:nvSpPr>
        <p:spPr>
          <a:xfrm>
            <a:off x="7018587" y="1650842"/>
            <a:ext cx="4295825" cy="47727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Heavy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payloads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(&gt;10,000)</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are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launched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CCAFS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40</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and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KSC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39A</a:t>
            </a:r>
          </a:p>
          <a:p>
            <a:pPr>
              <a:lnSpc>
                <a:spcPct val="100000"/>
              </a:lnSpc>
              <a:spcBef>
                <a:spcPts val="1400"/>
              </a:spcBef>
            </a:pPr>
            <a:r>
              <a:rPr lang="en-US" altLang="zh-CN" sz="2200" dirty="0">
                <a:solidFill>
                  <a:schemeClr val="accent3">
                    <a:lumMod val="25000"/>
                  </a:schemeClr>
                </a:solidFill>
                <a:latin typeface="Abadi" panose="020B0604020104020204" pitchFamily="34" charset="0"/>
              </a:rPr>
              <a:t>VAFB</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4E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relatively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small</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payloads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CCAFS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40</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has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higher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success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rates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than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KSC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LC</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39A</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for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launching</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heavy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71456" y="1810312"/>
            <a:ext cx="488651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Early launches (those with small flight numbers, &lt;40) focus on near-surface orbit, as these orbits do not require large rockets and is comparatively easier than heavy rockets</a:t>
            </a:r>
          </a:p>
          <a:p>
            <a:pPr>
              <a:lnSpc>
                <a:spcPct val="100000"/>
              </a:lnSpc>
              <a:spcBef>
                <a:spcPts val="1400"/>
              </a:spcBef>
            </a:pPr>
            <a:r>
              <a:rPr lang="en-US" sz="2200" dirty="0">
                <a:solidFill>
                  <a:schemeClr val="accent3">
                    <a:lumMod val="25000"/>
                  </a:schemeClr>
                </a:solidFill>
                <a:latin typeface="Abadi" panose="020B0604020104020204" pitchFamily="34" charset="0"/>
              </a:rPr>
              <a:t>Early flights has more failures (0). Success rate increases after 20 launches.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blue and orange dots&#10;&#10;Description automatically generated">
            <a:extLst>
              <a:ext uri="{FF2B5EF4-FFF2-40B4-BE49-F238E27FC236}">
                <a16:creationId xmlns:a16="http://schemas.microsoft.com/office/drawing/2014/main" id="{4108098D-84D7-F3AE-0536-CD1161B14D76}"/>
              </a:ext>
            </a:extLst>
          </p:cNvPr>
          <p:cNvPicPr>
            <a:picLocks noChangeAspect="1"/>
          </p:cNvPicPr>
          <p:nvPr/>
        </p:nvPicPr>
        <p:blipFill>
          <a:blip r:embed="rId3"/>
          <a:stretch>
            <a:fillRect/>
          </a:stretch>
        </p:blipFill>
        <p:spPr>
          <a:xfrm>
            <a:off x="897701" y="1810312"/>
            <a:ext cx="5200609" cy="450903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70918" y="1800831"/>
            <a:ext cx="438705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Generally, small payloads are mounted at near-surface or low orbit satellite</a:t>
            </a:r>
          </a:p>
          <a:p>
            <a:pPr>
              <a:lnSpc>
                <a:spcPct val="100000"/>
              </a:lnSpc>
              <a:spcBef>
                <a:spcPts val="1400"/>
              </a:spcBef>
            </a:pPr>
            <a:r>
              <a:rPr lang="en-US" sz="2200" dirty="0">
                <a:solidFill>
                  <a:schemeClr val="accent3">
                    <a:lumMod val="25000"/>
                  </a:schemeClr>
                </a:solidFill>
                <a:latin typeface="Abadi" panose="020B0604020104020204" pitchFamily="34" charset="0"/>
              </a:rPr>
              <a:t>Large payloads could be at mid-orbit or high-orbit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5A7E6F94-F1C0-E2E8-1FED-3055FE5DD2EB}"/>
              </a:ext>
            </a:extLst>
          </p:cNvPr>
          <p:cNvPicPr>
            <a:picLocks noChangeAspect="1"/>
          </p:cNvPicPr>
          <p:nvPr/>
        </p:nvPicPr>
        <p:blipFill>
          <a:blip r:embed="rId3"/>
          <a:stretch>
            <a:fillRect/>
          </a:stretch>
        </p:blipFill>
        <p:spPr>
          <a:xfrm>
            <a:off x="937637" y="1674423"/>
            <a:ext cx="5570891" cy="47527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47974" y="2213985"/>
            <a:ext cx="440902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is 0 ahead of 2013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0" i="0" dirty="0">
                <a:effectLst/>
                <a:latin typeface="Abadi" panose="020B0604020104020204" pitchFamily="34" charset="0"/>
              </a:rPr>
              <a:t>Success rate kept increasing from 2013 to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red line graph with numbers&#10;&#10;Description automatically generated">
            <a:extLst>
              <a:ext uri="{FF2B5EF4-FFF2-40B4-BE49-F238E27FC236}">
                <a16:creationId xmlns:a16="http://schemas.microsoft.com/office/drawing/2014/main" id="{3F896081-4005-98DC-B9CF-FC22278B8662}"/>
              </a:ext>
            </a:extLst>
          </p:cNvPr>
          <p:cNvPicPr>
            <a:picLocks noChangeAspect="1"/>
          </p:cNvPicPr>
          <p:nvPr/>
        </p:nvPicPr>
        <p:blipFill>
          <a:blip r:embed="rId3"/>
          <a:stretch>
            <a:fillRect/>
          </a:stretch>
        </p:blipFill>
        <p:spPr>
          <a:xfrm>
            <a:off x="1016854" y="1835213"/>
            <a:ext cx="5746779" cy="419036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4 unique launch sites for Falcon 9, as below</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445AA810-3EE2-7B40-35C7-C0146359980E}"/>
              </a:ext>
            </a:extLst>
          </p:cNvPr>
          <p:cNvGraphicFramePr>
            <a:graphicFrameLocks noGrp="1"/>
          </p:cNvGraphicFramePr>
          <p:nvPr>
            <p:extLst>
              <p:ext uri="{D42A27DB-BD31-4B8C-83A1-F6EECF244321}">
                <p14:modId xmlns:p14="http://schemas.microsoft.com/office/powerpoint/2010/main" val="1868450931"/>
              </p:ext>
            </p:extLst>
          </p:nvPr>
        </p:nvGraphicFramePr>
        <p:xfrm>
          <a:off x="1544490" y="4196773"/>
          <a:ext cx="1690487" cy="1828800"/>
        </p:xfrm>
        <a:graphic>
          <a:graphicData uri="http://schemas.openxmlformats.org/drawingml/2006/table">
            <a:tbl>
              <a:tblPr/>
              <a:tblGrid>
                <a:gridCol w="1690487">
                  <a:extLst>
                    <a:ext uri="{9D8B030D-6E8A-4147-A177-3AD203B41FA5}">
                      <a16:colId xmlns:a16="http://schemas.microsoft.com/office/drawing/2014/main" val="1534323036"/>
                    </a:ext>
                  </a:extLst>
                </a:gridCol>
              </a:tblGrid>
              <a:tr h="0">
                <a:tc>
                  <a:txBody>
                    <a:bodyPr/>
                    <a:lstStyle/>
                    <a:p>
                      <a:pPr algn="l" fontAlgn="ctr"/>
                      <a:r>
                        <a:rPr lang="en-US" b="1" dirty="0" err="1">
                          <a:effectLst/>
                        </a:rPr>
                        <a:t>Launch_Site</a:t>
                      </a:r>
                      <a:endParaRPr lang="en-US"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2762984310"/>
                  </a:ext>
                </a:extLst>
              </a:tr>
              <a:tr h="0">
                <a:tc>
                  <a:txBody>
                    <a:bodyPr/>
                    <a:lstStyle/>
                    <a:p>
                      <a:pPr algn="l"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801621291"/>
                  </a:ext>
                </a:extLst>
              </a:tr>
              <a:tr h="0">
                <a:tc>
                  <a:txBody>
                    <a:bodyPr/>
                    <a:lstStyle/>
                    <a:p>
                      <a:pPr algn="l" fontAlgn="ctr"/>
                      <a:r>
                        <a:rPr lang="en-US" dirty="0">
                          <a:effectLst/>
                        </a:rPr>
                        <a:t>VAFB SLC-4E</a:t>
                      </a:r>
                    </a:p>
                  </a:txBody>
                  <a:tcPr anchor="ctr">
                    <a:lnL>
                      <a:noFill/>
                    </a:lnL>
                    <a:lnR>
                      <a:noFill/>
                    </a:lnR>
                    <a:lnT>
                      <a:noFill/>
                    </a:lnT>
                    <a:lnB>
                      <a:noFill/>
                    </a:lnB>
                    <a:solidFill>
                      <a:srgbClr val="FFFFFF"/>
                    </a:solidFill>
                  </a:tcPr>
                </a:tc>
                <a:extLst>
                  <a:ext uri="{0D108BD9-81ED-4DB2-BD59-A6C34878D82A}">
                    <a16:rowId xmlns:a16="http://schemas.microsoft.com/office/drawing/2014/main" val="535101801"/>
                  </a:ext>
                </a:extLst>
              </a:tr>
              <a:tr h="0">
                <a:tc>
                  <a:txBody>
                    <a:bodyPr/>
                    <a:lstStyle/>
                    <a:p>
                      <a:pPr algn="l" fontAlgn="ctr"/>
                      <a:r>
                        <a:rPr lang="en-US" dirty="0">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304877734"/>
                  </a:ext>
                </a:extLst>
              </a:tr>
              <a:tr h="0">
                <a:tc>
                  <a:txBody>
                    <a:bodyPr/>
                    <a:lstStyle/>
                    <a:p>
                      <a:pPr algn="l" fontAlgn="ctr"/>
                      <a:r>
                        <a:rPr lang="en-US" dirty="0">
                          <a:effectLst/>
                        </a:rPr>
                        <a:t>CCAFS SLC-40</a:t>
                      </a:r>
                    </a:p>
                  </a:txBody>
                  <a:tcPr anchor="ctr">
                    <a:lnL>
                      <a:noFill/>
                    </a:lnL>
                    <a:lnR>
                      <a:noFill/>
                    </a:lnR>
                    <a:lnT>
                      <a:noFill/>
                    </a:lnT>
                    <a:lnB>
                      <a:noFill/>
                    </a:lnB>
                    <a:solidFill>
                      <a:srgbClr val="FFFFFF"/>
                    </a:solidFill>
                  </a:tcPr>
                </a:tc>
                <a:extLst>
                  <a:ext uri="{0D108BD9-81ED-4DB2-BD59-A6C34878D82A}">
                    <a16:rowId xmlns:a16="http://schemas.microsoft.com/office/drawing/2014/main" val="393785140"/>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SPACEXTABLE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 </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As attached below, the 5 records have names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le 5">
            <a:extLst>
              <a:ext uri="{FF2B5EF4-FFF2-40B4-BE49-F238E27FC236}">
                <a16:creationId xmlns:a16="http://schemas.microsoft.com/office/drawing/2014/main" id="{F1516231-E664-2449-8928-E7C669823ADE}"/>
              </a:ext>
            </a:extLst>
          </p:cNvPr>
          <p:cNvGraphicFramePr>
            <a:graphicFrameLocks noGrp="1"/>
          </p:cNvGraphicFramePr>
          <p:nvPr>
            <p:extLst>
              <p:ext uri="{D42A27DB-BD31-4B8C-83A1-F6EECF244321}">
                <p14:modId xmlns:p14="http://schemas.microsoft.com/office/powerpoint/2010/main" val="1364796833"/>
              </p:ext>
            </p:extLst>
          </p:nvPr>
        </p:nvGraphicFramePr>
        <p:xfrm>
          <a:off x="1039905" y="3736711"/>
          <a:ext cx="10112190" cy="2342650"/>
        </p:xfrm>
        <a:graphic>
          <a:graphicData uri="http://schemas.openxmlformats.org/drawingml/2006/table">
            <a:tbl>
              <a:tblPr/>
              <a:tblGrid>
                <a:gridCol w="1011219">
                  <a:extLst>
                    <a:ext uri="{9D8B030D-6E8A-4147-A177-3AD203B41FA5}">
                      <a16:colId xmlns:a16="http://schemas.microsoft.com/office/drawing/2014/main" val="3952716074"/>
                    </a:ext>
                  </a:extLst>
                </a:gridCol>
                <a:gridCol w="1011219">
                  <a:extLst>
                    <a:ext uri="{9D8B030D-6E8A-4147-A177-3AD203B41FA5}">
                      <a16:colId xmlns:a16="http://schemas.microsoft.com/office/drawing/2014/main" val="4109955002"/>
                    </a:ext>
                  </a:extLst>
                </a:gridCol>
                <a:gridCol w="1011219">
                  <a:extLst>
                    <a:ext uri="{9D8B030D-6E8A-4147-A177-3AD203B41FA5}">
                      <a16:colId xmlns:a16="http://schemas.microsoft.com/office/drawing/2014/main" val="2133674517"/>
                    </a:ext>
                  </a:extLst>
                </a:gridCol>
                <a:gridCol w="1011219">
                  <a:extLst>
                    <a:ext uri="{9D8B030D-6E8A-4147-A177-3AD203B41FA5}">
                      <a16:colId xmlns:a16="http://schemas.microsoft.com/office/drawing/2014/main" val="3447512487"/>
                    </a:ext>
                  </a:extLst>
                </a:gridCol>
                <a:gridCol w="1011219">
                  <a:extLst>
                    <a:ext uri="{9D8B030D-6E8A-4147-A177-3AD203B41FA5}">
                      <a16:colId xmlns:a16="http://schemas.microsoft.com/office/drawing/2014/main" val="2842387750"/>
                    </a:ext>
                  </a:extLst>
                </a:gridCol>
                <a:gridCol w="1185576">
                  <a:extLst>
                    <a:ext uri="{9D8B030D-6E8A-4147-A177-3AD203B41FA5}">
                      <a16:colId xmlns:a16="http://schemas.microsoft.com/office/drawing/2014/main" val="2210550817"/>
                    </a:ext>
                  </a:extLst>
                </a:gridCol>
                <a:gridCol w="836862">
                  <a:extLst>
                    <a:ext uri="{9D8B030D-6E8A-4147-A177-3AD203B41FA5}">
                      <a16:colId xmlns:a16="http://schemas.microsoft.com/office/drawing/2014/main" val="1432003442"/>
                    </a:ext>
                  </a:extLst>
                </a:gridCol>
                <a:gridCol w="1011219">
                  <a:extLst>
                    <a:ext uri="{9D8B030D-6E8A-4147-A177-3AD203B41FA5}">
                      <a16:colId xmlns:a16="http://schemas.microsoft.com/office/drawing/2014/main" val="3381104073"/>
                    </a:ext>
                  </a:extLst>
                </a:gridCol>
                <a:gridCol w="1011219">
                  <a:extLst>
                    <a:ext uri="{9D8B030D-6E8A-4147-A177-3AD203B41FA5}">
                      <a16:colId xmlns:a16="http://schemas.microsoft.com/office/drawing/2014/main" val="2981083732"/>
                    </a:ext>
                  </a:extLst>
                </a:gridCol>
                <a:gridCol w="1011219">
                  <a:extLst>
                    <a:ext uri="{9D8B030D-6E8A-4147-A177-3AD203B41FA5}">
                      <a16:colId xmlns:a16="http://schemas.microsoft.com/office/drawing/2014/main" val="678698930"/>
                    </a:ext>
                  </a:extLst>
                </a:gridCol>
              </a:tblGrid>
              <a:tr h="295484">
                <a:tc>
                  <a:txBody>
                    <a:bodyPr/>
                    <a:lstStyle/>
                    <a:p>
                      <a:pPr algn="l" fontAlgn="ctr"/>
                      <a:r>
                        <a:rPr lang="en-US" sz="800" b="1" dirty="0">
                          <a:effectLst/>
                        </a:rPr>
                        <a:t>Date</a:t>
                      </a:r>
                    </a:p>
                  </a:txBody>
                  <a:tcPr marL="55786" marR="55786" marT="27893" marB="27893" anchor="ctr">
                    <a:lnL>
                      <a:noFill/>
                    </a:lnL>
                    <a:lnR>
                      <a:noFill/>
                    </a:lnR>
                    <a:lnT>
                      <a:noFill/>
                    </a:lnT>
                    <a:lnB>
                      <a:noFill/>
                    </a:lnB>
                    <a:solidFill>
                      <a:srgbClr val="FFFFFF"/>
                    </a:solidFill>
                  </a:tcPr>
                </a:tc>
                <a:tc>
                  <a:txBody>
                    <a:bodyPr/>
                    <a:lstStyle/>
                    <a:p>
                      <a:pPr algn="l" fontAlgn="ctr"/>
                      <a:r>
                        <a:rPr lang="en-US" sz="800" b="1" dirty="0">
                          <a:effectLst/>
                        </a:rPr>
                        <a:t>Time (UTC)</a:t>
                      </a:r>
                    </a:p>
                  </a:txBody>
                  <a:tcPr marL="55786" marR="55786" marT="27893" marB="27893" anchor="ctr">
                    <a:lnL>
                      <a:noFill/>
                    </a:lnL>
                    <a:lnR>
                      <a:noFill/>
                    </a:lnR>
                    <a:lnT>
                      <a:noFill/>
                    </a:lnT>
                    <a:lnB>
                      <a:noFill/>
                    </a:lnB>
                    <a:solidFill>
                      <a:srgbClr val="FFFFFF"/>
                    </a:solidFill>
                  </a:tcPr>
                </a:tc>
                <a:tc>
                  <a:txBody>
                    <a:bodyPr/>
                    <a:lstStyle/>
                    <a:p>
                      <a:pPr algn="l" fontAlgn="ctr"/>
                      <a:r>
                        <a:rPr lang="en-US" sz="800" b="1" dirty="0" err="1">
                          <a:effectLst/>
                        </a:rPr>
                        <a:t>Booster_Version</a:t>
                      </a:r>
                      <a:endParaRPr lang="en-US" sz="800" b="1" dirty="0">
                        <a:effectLst/>
                      </a:endParaRPr>
                    </a:p>
                  </a:txBody>
                  <a:tcPr marL="55786" marR="55786" marT="27893" marB="27893" anchor="ctr">
                    <a:lnL>
                      <a:noFill/>
                    </a:lnL>
                    <a:lnR>
                      <a:noFill/>
                    </a:lnR>
                    <a:lnT>
                      <a:noFill/>
                    </a:lnT>
                    <a:lnB>
                      <a:noFill/>
                    </a:lnB>
                    <a:solidFill>
                      <a:srgbClr val="FFFFFF"/>
                    </a:solidFill>
                  </a:tcPr>
                </a:tc>
                <a:tc>
                  <a:txBody>
                    <a:bodyPr/>
                    <a:lstStyle/>
                    <a:p>
                      <a:pPr algn="l" fontAlgn="ctr"/>
                      <a:r>
                        <a:rPr lang="en-US" sz="800" b="1" dirty="0" err="1">
                          <a:effectLst/>
                        </a:rPr>
                        <a:t>Launch_Site</a:t>
                      </a:r>
                      <a:endParaRPr lang="en-US" sz="800" b="1" dirty="0">
                        <a:effectLst/>
                      </a:endParaRPr>
                    </a:p>
                  </a:txBody>
                  <a:tcPr marL="55786" marR="55786" marT="27893" marB="27893" anchor="ctr">
                    <a:lnL>
                      <a:noFill/>
                    </a:lnL>
                    <a:lnR>
                      <a:noFill/>
                    </a:lnR>
                    <a:lnT>
                      <a:noFill/>
                    </a:lnT>
                    <a:lnB>
                      <a:noFill/>
                    </a:lnB>
                    <a:solidFill>
                      <a:srgbClr val="FFFFFF"/>
                    </a:solidFill>
                  </a:tcPr>
                </a:tc>
                <a:tc>
                  <a:txBody>
                    <a:bodyPr/>
                    <a:lstStyle/>
                    <a:p>
                      <a:pPr algn="l" fontAlgn="ctr"/>
                      <a:r>
                        <a:rPr lang="en-US" sz="800" b="1">
                          <a:effectLst/>
                        </a:rPr>
                        <a:t>Payload</a:t>
                      </a:r>
                    </a:p>
                  </a:txBody>
                  <a:tcPr marL="55786" marR="55786" marT="27893" marB="27893" anchor="ctr">
                    <a:lnL>
                      <a:noFill/>
                    </a:lnL>
                    <a:lnR>
                      <a:noFill/>
                    </a:lnR>
                    <a:lnT>
                      <a:noFill/>
                    </a:lnT>
                    <a:lnB>
                      <a:noFill/>
                    </a:lnB>
                    <a:solidFill>
                      <a:srgbClr val="FFFFFF"/>
                    </a:solidFill>
                  </a:tcPr>
                </a:tc>
                <a:tc>
                  <a:txBody>
                    <a:bodyPr/>
                    <a:lstStyle/>
                    <a:p>
                      <a:pPr algn="l" fontAlgn="ctr"/>
                      <a:r>
                        <a:rPr lang="en-US" sz="800" b="1">
                          <a:effectLst/>
                        </a:rPr>
                        <a:t>PAYLOAD_MASS__KG_</a:t>
                      </a:r>
                    </a:p>
                  </a:txBody>
                  <a:tcPr marL="55786" marR="55786" marT="27893" marB="27893" anchor="ctr">
                    <a:lnL>
                      <a:noFill/>
                    </a:lnL>
                    <a:lnR>
                      <a:noFill/>
                    </a:lnR>
                    <a:lnT>
                      <a:noFill/>
                    </a:lnT>
                    <a:lnB>
                      <a:noFill/>
                    </a:lnB>
                    <a:solidFill>
                      <a:srgbClr val="FFFFFF"/>
                    </a:solidFill>
                  </a:tcPr>
                </a:tc>
                <a:tc>
                  <a:txBody>
                    <a:bodyPr/>
                    <a:lstStyle/>
                    <a:p>
                      <a:pPr algn="l" fontAlgn="ctr"/>
                      <a:r>
                        <a:rPr lang="en-US" sz="800" b="1">
                          <a:effectLst/>
                        </a:rPr>
                        <a:t>Orbit</a:t>
                      </a:r>
                    </a:p>
                  </a:txBody>
                  <a:tcPr marL="55786" marR="55786" marT="27893" marB="27893" anchor="ctr">
                    <a:lnL>
                      <a:noFill/>
                    </a:lnL>
                    <a:lnR>
                      <a:noFill/>
                    </a:lnR>
                    <a:lnT>
                      <a:noFill/>
                    </a:lnT>
                    <a:lnB>
                      <a:noFill/>
                    </a:lnB>
                    <a:solidFill>
                      <a:srgbClr val="FFFFFF"/>
                    </a:solidFill>
                  </a:tcPr>
                </a:tc>
                <a:tc>
                  <a:txBody>
                    <a:bodyPr/>
                    <a:lstStyle/>
                    <a:p>
                      <a:pPr algn="l" fontAlgn="ctr"/>
                      <a:r>
                        <a:rPr lang="en-US" sz="800" b="1">
                          <a:effectLst/>
                        </a:rPr>
                        <a:t>Customer</a:t>
                      </a:r>
                    </a:p>
                  </a:txBody>
                  <a:tcPr marL="55786" marR="55786" marT="27893" marB="27893" anchor="ctr">
                    <a:lnL>
                      <a:noFill/>
                    </a:lnL>
                    <a:lnR>
                      <a:noFill/>
                    </a:lnR>
                    <a:lnT>
                      <a:noFill/>
                    </a:lnT>
                    <a:lnB>
                      <a:noFill/>
                    </a:lnB>
                    <a:solidFill>
                      <a:srgbClr val="FFFFFF"/>
                    </a:solidFill>
                  </a:tcPr>
                </a:tc>
                <a:tc>
                  <a:txBody>
                    <a:bodyPr/>
                    <a:lstStyle/>
                    <a:p>
                      <a:pPr algn="l" fontAlgn="ctr"/>
                      <a:r>
                        <a:rPr lang="en-US" sz="800" b="1">
                          <a:effectLst/>
                        </a:rPr>
                        <a:t>Mission_Outcome</a:t>
                      </a:r>
                    </a:p>
                  </a:txBody>
                  <a:tcPr marL="55786" marR="55786" marT="27893" marB="27893" anchor="ctr">
                    <a:lnL>
                      <a:noFill/>
                    </a:lnL>
                    <a:lnR>
                      <a:noFill/>
                    </a:lnR>
                    <a:lnT>
                      <a:noFill/>
                    </a:lnT>
                    <a:lnB>
                      <a:noFill/>
                    </a:lnB>
                    <a:solidFill>
                      <a:srgbClr val="FFFFFF"/>
                    </a:solidFill>
                  </a:tcPr>
                </a:tc>
                <a:tc>
                  <a:txBody>
                    <a:bodyPr/>
                    <a:lstStyle/>
                    <a:p>
                      <a:pPr algn="l" fontAlgn="ctr"/>
                      <a:r>
                        <a:rPr lang="en-US" sz="800" b="1">
                          <a:effectLst/>
                        </a:rPr>
                        <a:t>Landing_Outcome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510909197"/>
                  </a:ext>
                </a:extLst>
              </a:tr>
              <a:tr h="548819">
                <a:tc>
                  <a:txBody>
                    <a:bodyPr/>
                    <a:lstStyle/>
                    <a:p>
                      <a:pPr algn="l" fontAlgn="ctr"/>
                      <a:r>
                        <a:rPr lang="en-US" sz="800">
                          <a:effectLst/>
                        </a:rPr>
                        <a:t>2010-06-04</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18:45:00</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F9 v1.0 B0003</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CCAFS LC-40</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0</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LEO</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SpaceX</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Success</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498369643"/>
                  </a:ext>
                </a:extLst>
              </a:tr>
              <a:tr h="799147">
                <a:tc>
                  <a:txBody>
                    <a:bodyPr/>
                    <a:lstStyle/>
                    <a:p>
                      <a:pPr algn="l" fontAlgn="ctr"/>
                      <a:r>
                        <a:rPr lang="en-US" sz="800">
                          <a:effectLst/>
                        </a:rPr>
                        <a:t>2010-12-08</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15:43:00</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F9 v1.0 B0004</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CCAFS LC-40</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Dragon demo flight C1, two CubeSats, barrel of </a:t>
                      </a:r>
                      <a:r>
                        <a:rPr lang="en-US" sz="800" dirty="0" err="1">
                          <a:effectLst/>
                        </a:rPr>
                        <a:t>Brouere</a:t>
                      </a:r>
                      <a:r>
                        <a:rPr lang="en-US" sz="800" dirty="0">
                          <a:effectLst/>
                        </a:rPr>
                        <a:t> cheese</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0</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LEO (ISS)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NASA (COTS) NRO</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Success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4017128401"/>
                  </a:ext>
                </a:extLst>
              </a:tr>
              <a:tr h="295484">
                <a:tc>
                  <a:txBody>
                    <a:bodyPr/>
                    <a:lstStyle/>
                    <a:p>
                      <a:pPr algn="l" fontAlgn="ctr"/>
                      <a:r>
                        <a:rPr lang="en-US" sz="800">
                          <a:effectLst/>
                        </a:rPr>
                        <a:t>2012-05-22</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7:44:00</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F9 v1.0 B0005</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CCAFS LC-40</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525</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LEO (ISS)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NASA (COTS)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Success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285542580"/>
                  </a:ext>
                </a:extLst>
              </a:tr>
              <a:tr h="199787">
                <a:tc>
                  <a:txBody>
                    <a:bodyPr/>
                    <a:lstStyle/>
                    <a:p>
                      <a:pPr algn="l" fontAlgn="ctr"/>
                      <a:r>
                        <a:rPr lang="en-US" sz="800">
                          <a:effectLst/>
                        </a:rPr>
                        <a:t>2012-10-08</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0:35:00</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F9 v1.0 B0006</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CCAFS LC-40</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SpaceX CRS-1</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500</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LEO (ISS)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NASA (CRS)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Success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227866253"/>
                  </a:ext>
                </a:extLst>
              </a:tr>
              <a:tr h="199787">
                <a:tc>
                  <a:txBody>
                    <a:bodyPr/>
                    <a:lstStyle/>
                    <a:p>
                      <a:pPr algn="l" fontAlgn="ctr"/>
                      <a:r>
                        <a:rPr lang="en-US" sz="800">
                          <a:effectLst/>
                        </a:rPr>
                        <a:t>2013-03-01</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15:10:00</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F9 v1.0 B0007</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CCAFS LC-40</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SpaceX CRS-2</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677</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LEO (ISS)</a:t>
                      </a:r>
                    </a:p>
                  </a:txBody>
                  <a:tcPr marL="55786" marR="55786" marT="27893" marB="27893" anchor="ctr">
                    <a:lnL>
                      <a:noFill/>
                    </a:lnL>
                    <a:lnR>
                      <a:noFill/>
                    </a:lnR>
                    <a:lnT>
                      <a:noFill/>
                    </a:lnT>
                    <a:lnB>
                      <a:noFill/>
                    </a:lnB>
                    <a:solidFill>
                      <a:srgbClr val="FFFFFF"/>
                    </a:solidFill>
                  </a:tcPr>
                </a:tc>
                <a:tc>
                  <a:txBody>
                    <a:bodyPr/>
                    <a:lstStyle/>
                    <a:p>
                      <a:pPr algn="l" fontAlgn="ctr"/>
                      <a:r>
                        <a:rPr lang="en-US" sz="800">
                          <a:effectLst/>
                        </a:rPr>
                        <a:t>NASA (CRS)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Success</a:t>
                      </a:r>
                    </a:p>
                  </a:txBody>
                  <a:tcPr marL="55786" marR="55786" marT="27893" marB="27893" anchor="ctr">
                    <a:lnL>
                      <a:noFill/>
                    </a:lnL>
                    <a:lnR>
                      <a:noFill/>
                    </a:lnR>
                    <a:lnT>
                      <a:noFill/>
                    </a:lnT>
                    <a:lnB>
                      <a:noFill/>
                    </a:lnB>
                    <a:solidFill>
                      <a:srgbClr val="FFFFFF"/>
                    </a:solidFill>
                  </a:tcPr>
                </a:tc>
                <a:tc>
                  <a:txBody>
                    <a:bodyPr/>
                    <a:lstStyle/>
                    <a:p>
                      <a:pPr algn="l" fontAlgn="ctr"/>
                      <a:r>
                        <a:rPr lang="en-US" sz="8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685913948"/>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a:t>
            </a:r>
            <a:r>
              <a:rPr lang="en-US" sz="1800" dirty="0" err="1">
                <a:solidFill>
                  <a:schemeClr val="accent3">
                    <a:lumMod val="25000"/>
                  </a:schemeClr>
                </a:solidFill>
                <a:latin typeface="Abadi" panose="020B0604020104020204" pitchFamily="34" charset="0"/>
              </a:rPr>
              <a:t>total_mass</a:t>
            </a:r>
            <a:r>
              <a:rPr lang="en-US" sz="1800" dirty="0">
                <a:solidFill>
                  <a:schemeClr val="accent3">
                    <a:lumMod val="25000"/>
                  </a:schemeClr>
                </a:solidFill>
                <a:latin typeface="Abadi" panose="020B0604020104020204" pitchFamily="34" charset="0"/>
              </a:rPr>
              <a:t> from SPACEXTABLE where customer like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carried by boosters from NASA is 99980 kg</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0A5BC554-22D5-80FE-A268-A3B31D457556}"/>
              </a:ext>
            </a:extLst>
          </p:cNvPr>
          <p:cNvGraphicFramePr>
            <a:graphicFrameLocks noGrp="1"/>
          </p:cNvGraphicFramePr>
          <p:nvPr>
            <p:extLst>
              <p:ext uri="{D42A27DB-BD31-4B8C-83A1-F6EECF244321}">
                <p14:modId xmlns:p14="http://schemas.microsoft.com/office/powerpoint/2010/main" val="1921381011"/>
              </p:ext>
            </p:extLst>
          </p:nvPr>
        </p:nvGraphicFramePr>
        <p:xfrm>
          <a:off x="1499027" y="4127312"/>
          <a:ext cx="1413222" cy="670560"/>
        </p:xfrm>
        <a:graphic>
          <a:graphicData uri="http://schemas.openxmlformats.org/drawingml/2006/table">
            <a:tbl>
              <a:tblPr/>
              <a:tblGrid>
                <a:gridCol w="1413222">
                  <a:extLst>
                    <a:ext uri="{9D8B030D-6E8A-4147-A177-3AD203B41FA5}">
                      <a16:colId xmlns:a16="http://schemas.microsoft.com/office/drawing/2014/main" val="2740100248"/>
                    </a:ext>
                  </a:extLst>
                </a:gridCol>
              </a:tblGrid>
              <a:tr h="0">
                <a:tc>
                  <a:txBody>
                    <a:bodyPr/>
                    <a:lstStyle/>
                    <a:p>
                      <a:pPr algn="l" fontAlgn="ctr"/>
                      <a:r>
                        <a:rPr lang="en-US" sz="1600" b="1" dirty="0" err="1">
                          <a:effectLst/>
                        </a:rPr>
                        <a:t>total_mass</a:t>
                      </a:r>
                      <a:endParaRPr lang="en-US" sz="1600"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1349210554"/>
                  </a:ext>
                </a:extLst>
              </a:tr>
              <a:tr h="0">
                <a:tc>
                  <a:txBody>
                    <a:bodyPr/>
                    <a:lstStyle/>
                    <a:p>
                      <a:pPr algn="l" fontAlgn="ctr"/>
                      <a:r>
                        <a:rPr lang="en-US" sz="1600" dirty="0">
                          <a:effectLst/>
                        </a:rPr>
                        <a:t>99980</a:t>
                      </a:r>
                    </a:p>
                  </a:txBody>
                  <a:tcPr anchor="ctr">
                    <a:lnL>
                      <a:noFill/>
                    </a:lnL>
                    <a:lnR>
                      <a:noFill/>
                    </a:lnR>
                    <a:lnT>
                      <a:noFill/>
                    </a:lnT>
                    <a:lnB>
                      <a:noFill/>
                    </a:lnB>
                    <a:solidFill>
                      <a:srgbClr val="FFFFFF"/>
                    </a:solidFill>
                  </a:tcPr>
                </a:tc>
                <a:extLst>
                  <a:ext uri="{0D108BD9-81ED-4DB2-BD59-A6C34878D82A}">
                    <a16:rowId xmlns:a16="http://schemas.microsoft.com/office/drawing/2014/main" val="83181554"/>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avg("PAYLOAD_MASS__KG_") as </a:t>
            </a:r>
            <a:r>
              <a:rPr lang="en-US" sz="1800" dirty="0" err="1">
                <a:solidFill>
                  <a:schemeClr val="accent3">
                    <a:lumMod val="25000"/>
                  </a:schemeClr>
                </a:solidFill>
                <a:latin typeface="Abadi" panose="020B0604020104020204" pitchFamily="34" charset="0"/>
              </a:rPr>
              <a:t>ave_mass</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like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mass carried by booster version F9 v1.1 is 2535 kg</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D9796898-260A-8531-C0EB-308962E81EB0}"/>
              </a:ext>
            </a:extLst>
          </p:cNvPr>
          <p:cNvGraphicFramePr>
            <a:graphicFrameLocks noGrp="1"/>
          </p:cNvGraphicFramePr>
          <p:nvPr>
            <p:extLst>
              <p:ext uri="{D42A27DB-BD31-4B8C-83A1-F6EECF244321}">
                <p14:modId xmlns:p14="http://schemas.microsoft.com/office/powerpoint/2010/main" val="745862856"/>
              </p:ext>
            </p:extLst>
          </p:nvPr>
        </p:nvGraphicFramePr>
        <p:xfrm>
          <a:off x="1245454" y="4196468"/>
          <a:ext cx="2842452" cy="731520"/>
        </p:xfrm>
        <a:graphic>
          <a:graphicData uri="http://schemas.openxmlformats.org/drawingml/2006/table">
            <a:tbl>
              <a:tblPr/>
              <a:tblGrid>
                <a:gridCol w="2842452">
                  <a:extLst>
                    <a:ext uri="{9D8B030D-6E8A-4147-A177-3AD203B41FA5}">
                      <a16:colId xmlns:a16="http://schemas.microsoft.com/office/drawing/2014/main" val="1422572912"/>
                    </a:ext>
                  </a:extLst>
                </a:gridCol>
              </a:tblGrid>
              <a:tr h="0">
                <a:tc>
                  <a:txBody>
                    <a:bodyPr/>
                    <a:lstStyle/>
                    <a:p>
                      <a:pPr algn="l" fontAlgn="ctr"/>
                      <a:r>
                        <a:rPr lang="en-US" b="1" dirty="0" err="1">
                          <a:effectLst/>
                        </a:rPr>
                        <a:t>ave_mass</a:t>
                      </a:r>
                      <a:endParaRPr lang="en-US"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517901582"/>
                  </a:ext>
                </a:extLst>
              </a:tr>
              <a:tr h="0">
                <a:tc>
                  <a:txBody>
                    <a:bodyPr/>
                    <a:lstStyle/>
                    <a:p>
                      <a:pPr algn="l" fontAlgn="ctr"/>
                      <a:r>
                        <a:rPr lang="en-US" dirty="0">
                          <a:effectLst/>
                        </a:rPr>
                        <a:t>2534.6666666666665</a:t>
                      </a:r>
                    </a:p>
                  </a:txBody>
                  <a:tcPr anchor="ctr">
                    <a:lnL>
                      <a:noFill/>
                    </a:lnL>
                    <a:lnR>
                      <a:noFill/>
                    </a:lnR>
                    <a:lnT>
                      <a:noFill/>
                    </a:lnT>
                    <a:lnB>
                      <a:noFill/>
                    </a:lnB>
                    <a:solidFill>
                      <a:srgbClr val="FFFFFF"/>
                    </a:solidFill>
                  </a:tcPr>
                </a:tc>
                <a:extLst>
                  <a:ext uri="{0D108BD9-81ED-4DB2-BD59-A6C34878D82A}">
                    <a16:rowId xmlns:a16="http://schemas.microsoft.com/office/drawing/2014/main" val="4017975734"/>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4045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sz="1800" dirty="0">
                <a:solidFill>
                  <a:schemeClr val="accent3">
                    <a:lumMod val="25000"/>
                  </a:schemeClr>
                </a:solidFill>
              </a:rPr>
              <a:t>%</a:t>
            </a:r>
            <a:r>
              <a:rPr lang="en-US" sz="1800" dirty="0" err="1">
                <a:solidFill>
                  <a:schemeClr val="accent3">
                    <a:lumMod val="25000"/>
                  </a:schemeClr>
                </a:solidFill>
              </a:rPr>
              <a:t>sql</a:t>
            </a:r>
            <a:r>
              <a:rPr lang="en-US" sz="1800" dirty="0">
                <a:solidFill>
                  <a:schemeClr val="accent3">
                    <a:lumMod val="25000"/>
                  </a:schemeClr>
                </a:solidFill>
              </a:rPr>
              <a:t> select min("Date") from SPACEXTABLE where "</a:t>
            </a:r>
            <a:r>
              <a:rPr lang="en-US" sz="1800" dirty="0" err="1">
                <a:solidFill>
                  <a:schemeClr val="accent3">
                    <a:lumMod val="25000"/>
                  </a:schemeClr>
                </a:solidFill>
              </a:rPr>
              <a:t>Landing_Outcome</a:t>
            </a:r>
            <a:r>
              <a:rPr lang="en-US" sz="1800" dirty="0">
                <a:solidFill>
                  <a:schemeClr val="accent3">
                    <a:lumMod val="25000"/>
                  </a:schemeClr>
                </a:solidFill>
              </a:rPr>
              <a:t>"="Success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a:rPr>
              <a:t>first successful landing outcome on ground pad</a:t>
            </a:r>
            <a:r>
              <a:rPr lang="en-US" sz="1800" dirty="0">
                <a:solidFill>
                  <a:schemeClr val="accent3">
                    <a:lumMod val="25000"/>
                  </a:schemeClr>
                </a:solidFill>
                <a:latin typeface="Abadi" panose="020B0604020104020204" pitchFamily="34" charset="0"/>
              </a:rPr>
              <a:t> was on 2015-12-22</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75436E39-7492-9FAE-9A6F-CB983564ED50}"/>
              </a:ext>
            </a:extLst>
          </p:cNvPr>
          <p:cNvGraphicFramePr>
            <a:graphicFrameLocks noGrp="1"/>
          </p:cNvGraphicFramePr>
          <p:nvPr>
            <p:extLst>
              <p:ext uri="{D42A27DB-BD31-4B8C-83A1-F6EECF244321}">
                <p14:modId xmlns:p14="http://schemas.microsoft.com/office/powerpoint/2010/main" val="2754249459"/>
              </p:ext>
            </p:extLst>
          </p:nvPr>
        </p:nvGraphicFramePr>
        <p:xfrm>
          <a:off x="1429870" y="3881423"/>
          <a:ext cx="1966472" cy="731520"/>
        </p:xfrm>
        <a:graphic>
          <a:graphicData uri="http://schemas.openxmlformats.org/drawingml/2006/table">
            <a:tbl>
              <a:tblPr/>
              <a:tblGrid>
                <a:gridCol w="1966472">
                  <a:extLst>
                    <a:ext uri="{9D8B030D-6E8A-4147-A177-3AD203B41FA5}">
                      <a16:colId xmlns:a16="http://schemas.microsoft.com/office/drawing/2014/main" val="407484772"/>
                    </a:ext>
                  </a:extLst>
                </a:gridCol>
              </a:tblGrid>
              <a:tr h="0">
                <a:tc>
                  <a:txBody>
                    <a:bodyPr/>
                    <a:lstStyle/>
                    <a:p>
                      <a:pPr algn="l" fontAlgn="ctr"/>
                      <a:r>
                        <a:rPr lang="en-US" b="1" dirty="0">
                          <a:effectLst/>
                        </a:rPr>
                        <a:t>min("Date")</a:t>
                      </a:r>
                    </a:p>
                  </a:txBody>
                  <a:tcPr anchor="ctr">
                    <a:lnL>
                      <a:noFill/>
                    </a:lnL>
                    <a:lnR>
                      <a:noFill/>
                    </a:lnR>
                    <a:lnT>
                      <a:noFill/>
                    </a:lnT>
                    <a:lnB>
                      <a:noFill/>
                    </a:lnB>
                    <a:solidFill>
                      <a:srgbClr val="FFFFFF"/>
                    </a:solidFill>
                  </a:tcPr>
                </a:tc>
                <a:extLst>
                  <a:ext uri="{0D108BD9-81ED-4DB2-BD59-A6C34878D82A}">
                    <a16:rowId xmlns:a16="http://schemas.microsoft.com/office/drawing/2014/main" val="353552982"/>
                  </a:ext>
                </a:extLst>
              </a:tr>
              <a:tr h="0">
                <a:tc>
                  <a:txBody>
                    <a:bodyPr/>
                    <a:lstStyle/>
                    <a:p>
                      <a:pPr algn="l" fontAlgn="ctr"/>
                      <a:r>
                        <a:rPr lang="en-US"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3385809123"/>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"Payload"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"="Success (drone ship)") AND ("PAYLOAD_MASS__KG_"&gt;4000 and "PAYLOAD_MASS__KG_"&lt;6000)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The following boosters </a:t>
            </a:r>
            <a:r>
              <a:rPr lang="en-US" sz="1800" dirty="0">
                <a:solidFill>
                  <a:schemeClr val="accent3">
                    <a:lumMod val="25000"/>
                  </a:schemeClr>
                </a:solidFill>
                <a:latin typeface="Abadi"/>
              </a:rPr>
              <a:t>have successfully landed on drone ship and had payload mass greater than 4000 but less than 6000</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D656A667-ED50-FE3B-B8D1-C3285201EB0C}"/>
              </a:ext>
            </a:extLst>
          </p:cNvPr>
          <p:cNvGraphicFramePr>
            <a:graphicFrameLocks noGrp="1"/>
          </p:cNvGraphicFramePr>
          <p:nvPr>
            <p:extLst>
              <p:ext uri="{D42A27DB-BD31-4B8C-83A1-F6EECF244321}">
                <p14:modId xmlns:p14="http://schemas.microsoft.com/office/powerpoint/2010/main" val="2522892437"/>
              </p:ext>
            </p:extLst>
          </p:nvPr>
        </p:nvGraphicFramePr>
        <p:xfrm>
          <a:off x="1506711" y="4674967"/>
          <a:ext cx="2581195" cy="1828800"/>
        </p:xfrm>
        <a:graphic>
          <a:graphicData uri="http://schemas.openxmlformats.org/drawingml/2006/table">
            <a:tbl>
              <a:tblPr/>
              <a:tblGrid>
                <a:gridCol w="2581195">
                  <a:extLst>
                    <a:ext uri="{9D8B030D-6E8A-4147-A177-3AD203B41FA5}">
                      <a16:colId xmlns:a16="http://schemas.microsoft.com/office/drawing/2014/main" val="994662918"/>
                    </a:ext>
                  </a:extLst>
                </a:gridCol>
              </a:tblGrid>
              <a:tr h="0">
                <a:tc>
                  <a:txBody>
                    <a:bodyPr/>
                    <a:lstStyle/>
                    <a:p>
                      <a:pPr algn="l" fontAlgn="ctr"/>
                      <a:r>
                        <a:rPr lang="en-US" b="1" dirty="0">
                          <a:effectLst/>
                        </a:rPr>
                        <a:t>Payload</a:t>
                      </a:r>
                    </a:p>
                  </a:txBody>
                  <a:tcPr anchor="ctr">
                    <a:lnL>
                      <a:noFill/>
                    </a:lnL>
                    <a:lnR>
                      <a:noFill/>
                    </a:lnR>
                    <a:lnT>
                      <a:noFill/>
                    </a:lnT>
                    <a:lnB>
                      <a:noFill/>
                    </a:lnB>
                    <a:solidFill>
                      <a:srgbClr val="FFFFFF"/>
                    </a:solidFill>
                  </a:tcPr>
                </a:tc>
                <a:extLst>
                  <a:ext uri="{0D108BD9-81ED-4DB2-BD59-A6C34878D82A}">
                    <a16:rowId xmlns:a16="http://schemas.microsoft.com/office/drawing/2014/main" val="3417021361"/>
                  </a:ext>
                </a:extLst>
              </a:tr>
              <a:tr h="0">
                <a:tc>
                  <a:txBody>
                    <a:bodyPr/>
                    <a:lstStyle/>
                    <a:p>
                      <a:pPr algn="l" fontAlgn="ctr"/>
                      <a:r>
                        <a:rPr lang="en-US" dirty="0">
                          <a:effectLst/>
                        </a:rPr>
                        <a:t>JCSAT-14</a:t>
                      </a:r>
                    </a:p>
                  </a:txBody>
                  <a:tcPr anchor="ctr">
                    <a:lnL>
                      <a:noFill/>
                    </a:lnL>
                    <a:lnR>
                      <a:noFill/>
                    </a:lnR>
                    <a:lnT>
                      <a:noFill/>
                    </a:lnT>
                    <a:lnB>
                      <a:noFill/>
                    </a:lnB>
                    <a:solidFill>
                      <a:srgbClr val="FFFFFF"/>
                    </a:solidFill>
                  </a:tcPr>
                </a:tc>
                <a:extLst>
                  <a:ext uri="{0D108BD9-81ED-4DB2-BD59-A6C34878D82A}">
                    <a16:rowId xmlns:a16="http://schemas.microsoft.com/office/drawing/2014/main" val="3758943085"/>
                  </a:ext>
                </a:extLst>
              </a:tr>
              <a:tr h="0">
                <a:tc>
                  <a:txBody>
                    <a:bodyPr/>
                    <a:lstStyle/>
                    <a:p>
                      <a:pPr algn="l" fontAlgn="ctr"/>
                      <a:r>
                        <a:rPr lang="en-US" dirty="0">
                          <a:effectLst/>
                        </a:rPr>
                        <a:t>JCSAT-16</a:t>
                      </a:r>
                    </a:p>
                  </a:txBody>
                  <a:tcPr anchor="ctr">
                    <a:lnL>
                      <a:noFill/>
                    </a:lnL>
                    <a:lnR>
                      <a:noFill/>
                    </a:lnR>
                    <a:lnT>
                      <a:noFill/>
                    </a:lnT>
                    <a:lnB>
                      <a:noFill/>
                    </a:lnB>
                    <a:solidFill>
                      <a:srgbClr val="FFFFFF"/>
                    </a:solidFill>
                  </a:tcPr>
                </a:tc>
                <a:extLst>
                  <a:ext uri="{0D108BD9-81ED-4DB2-BD59-A6C34878D82A}">
                    <a16:rowId xmlns:a16="http://schemas.microsoft.com/office/drawing/2014/main" val="154404089"/>
                  </a:ext>
                </a:extLst>
              </a:tr>
              <a:tr h="0">
                <a:tc>
                  <a:txBody>
                    <a:bodyPr/>
                    <a:lstStyle/>
                    <a:p>
                      <a:pPr algn="l" fontAlgn="ctr"/>
                      <a:r>
                        <a:rPr lang="en-US" dirty="0">
                          <a:effectLst/>
                        </a:rPr>
                        <a:t>SES-10</a:t>
                      </a:r>
                    </a:p>
                  </a:txBody>
                  <a:tcPr anchor="ctr">
                    <a:lnL>
                      <a:noFill/>
                    </a:lnL>
                    <a:lnR>
                      <a:noFill/>
                    </a:lnR>
                    <a:lnT>
                      <a:noFill/>
                    </a:lnT>
                    <a:lnB>
                      <a:noFill/>
                    </a:lnB>
                    <a:solidFill>
                      <a:srgbClr val="FFFFFF"/>
                    </a:solidFill>
                  </a:tcPr>
                </a:tc>
                <a:extLst>
                  <a:ext uri="{0D108BD9-81ED-4DB2-BD59-A6C34878D82A}">
                    <a16:rowId xmlns:a16="http://schemas.microsoft.com/office/drawing/2014/main" val="3422874610"/>
                  </a:ext>
                </a:extLst>
              </a:tr>
              <a:tr h="0">
                <a:tc>
                  <a:txBody>
                    <a:bodyPr/>
                    <a:lstStyle/>
                    <a:p>
                      <a:pPr algn="l" fontAlgn="ctr"/>
                      <a:r>
                        <a:rPr lang="en-US" dirty="0">
                          <a:effectLst/>
                        </a:rPr>
                        <a:t>SES-11 / EchoStar 105</a:t>
                      </a:r>
                    </a:p>
                  </a:txBody>
                  <a:tcPr anchor="ctr">
                    <a:lnL>
                      <a:noFill/>
                    </a:lnL>
                    <a:lnR>
                      <a:noFill/>
                    </a:lnR>
                    <a:lnT>
                      <a:noFill/>
                    </a:lnT>
                    <a:lnB>
                      <a:noFill/>
                    </a:lnB>
                    <a:solidFill>
                      <a:srgbClr val="FFFFFF"/>
                    </a:solidFill>
                  </a:tcPr>
                </a:tc>
                <a:extLst>
                  <a:ext uri="{0D108BD9-81ED-4DB2-BD59-A6C34878D82A}">
                    <a16:rowId xmlns:a16="http://schemas.microsoft.com/office/drawing/2014/main" val="2516754860"/>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14297" y="1584718"/>
            <a:ext cx="10371313" cy="473463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1"/>
                </a:solidFill>
                <a:latin typeface="Abadi" panose="020B0604020104020204" pitchFamily="34" charset="0"/>
              </a:rPr>
              <a:t>Collecting, processing, cleaning, and visualizing Falcon 9 rockets and launch site data</a:t>
            </a:r>
          </a:p>
          <a:p>
            <a:pPr lvl="1">
              <a:lnSpc>
                <a:spcPct val="100000"/>
              </a:lnSpc>
              <a:spcBef>
                <a:spcPts val="1400"/>
              </a:spcBef>
            </a:pPr>
            <a:r>
              <a:rPr lang="en-US" sz="1800" dirty="0">
                <a:solidFill>
                  <a:schemeClr val="accent1"/>
                </a:solidFill>
                <a:latin typeface="Abadi" panose="020B0604020104020204" pitchFamily="34" charset="0"/>
              </a:rPr>
              <a:t>Train predictive machine learning models to connect the rocket and launch site data with past launch outcomes</a:t>
            </a:r>
          </a:p>
          <a:p>
            <a:pPr lvl="1">
              <a:lnSpc>
                <a:spcPct val="100000"/>
              </a:lnSpc>
              <a:spcBef>
                <a:spcPts val="1400"/>
              </a:spcBef>
            </a:pPr>
            <a:r>
              <a:rPr lang="en-US" sz="1800" dirty="0">
                <a:solidFill>
                  <a:schemeClr val="accent1"/>
                </a:solidFill>
                <a:latin typeface="Abadi" panose="020B0604020104020204" pitchFamily="34" charset="0"/>
              </a:rPr>
              <a:t>Predict the launching outcome based on the trained model and the input rocket and launch site data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2000" dirty="0">
                <a:solidFill>
                  <a:schemeClr val="accent1"/>
                </a:solidFill>
                <a:latin typeface="Abadi" panose="020B0604020104020204" pitchFamily="34" charset="0"/>
              </a:rPr>
              <a:t>All four trained classifiers can predict the launching outcome with &gt;80% accuracy</a:t>
            </a:r>
          </a:p>
          <a:p>
            <a:pPr lvl="1">
              <a:lnSpc>
                <a:spcPct val="100000"/>
              </a:lnSpc>
              <a:spcBef>
                <a:spcPts val="1400"/>
              </a:spcBef>
            </a:pPr>
            <a:r>
              <a:rPr lang="en-US" sz="2000" dirty="0">
                <a:solidFill>
                  <a:schemeClr val="accent1"/>
                </a:solidFill>
                <a:latin typeface="Abadi" panose="020B0604020104020204" pitchFamily="34" charset="0"/>
              </a:rPr>
              <a:t>All four classifiers can identify which parameter has the most predictive power for the predictions</a:t>
            </a:r>
          </a:p>
          <a:p>
            <a:pPr lvl="1">
              <a:lnSpc>
                <a:spcPct val="100000"/>
              </a:lnSpc>
              <a:spcBef>
                <a:spcPts val="1400"/>
              </a:spcBef>
            </a:pPr>
            <a:r>
              <a:rPr lang="en-US" sz="2000" dirty="0">
                <a:solidFill>
                  <a:schemeClr val="accent1"/>
                </a:solidFill>
                <a:latin typeface="Abadi" panose="020B0604020104020204" pitchFamily="34" charset="0"/>
              </a:rPr>
              <a:t>Along the process, dashboards and maps were created to better understand the data </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count(*) as </a:t>
            </a:r>
            <a:r>
              <a:rPr lang="en-US" sz="1800" dirty="0" err="1">
                <a:solidFill>
                  <a:schemeClr val="accent3">
                    <a:lumMod val="25000"/>
                  </a:schemeClr>
                </a:solidFill>
                <a:latin typeface="Abadi" panose="020B0604020104020204" pitchFamily="34" charset="0"/>
              </a:rPr>
              <a:t>count_out</a:t>
            </a:r>
            <a:r>
              <a:rPr lang="en-US" sz="1800" dirty="0">
                <a:solidFill>
                  <a:schemeClr val="accent3">
                    <a:lumMod val="25000"/>
                  </a:schemeClr>
                </a:solidFill>
                <a:latin typeface="Abadi" panose="020B0604020104020204" pitchFamily="34" charset="0"/>
              </a:rPr>
              <a:t> from SPACEXTABLE group by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number of successful and failure mission outcomes is as below:</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D59F8F99-3344-0B00-31DF-A3F567E85D0C}"/>
              </a:ext>
            </a:extLst>
          </p:cNvPr>
          <p:cNvGraphicFramePr>
            <a:graphicFrameLocks noGrp="1"/>
          </p:cNvGraphicFramePr>
          <p:nvPr>
            <p:extLst>
              <p:ext uri="{D42A27DB-BD31-4B8C-83A1-F6EECF244321}">
                <p14:modId xmlns:p14="http://schemas.microsoft.com/office/powerpoint/2010/main" val="3784810918"/>
              </p:ext>
            </p:extLst>
          </p:nvPr>
        </p:nvGraphicFramePr>
        <p:xfrm>
          <a:off x="1222402" y="4073843"/>
          <a:ext cx="4248630" cy="2103120"/>
        </p:xfrm>
        <a:graphic>
          <a:graphicData uri="http://schemas.openxmlformats.org/drawingml/2006/table">
            <a:tbl>
              <a:tblPr/>
              <a:tblGrid>
                <a:gridCol w="2124315">
                  <a:extLst>
                    <a:ext uri="{9D8B030D-6E8A-4147-A177-3AD203B41FA5}">
                      <a16:colId xmlns:a16="http://schemas.microsoft.com/office/drawing/2014/main" val="3470680107"/>
                    </a:ext>
                  </a:extLst>
                </a:gridCol>
                <a:gridCol w="2124315">
                  <a:extLst>
                    <a:ext uri="{9D8B030D-6E8A-4147-A177-3AD203B41FA5}">
                      <a16:colId xmlns:a16="http://schemas.microsoft.com/office/drawing/2014/main" val="211818557"/>
                    </a:ext>
                  </a:extLst>
                </a:gridCol>
              </a:tblGrid>
              <a:tr h="0">
                <a:tc>
                  <a:txBody>
                    <a:bodyPr/>
                    <a:lstStyle/>
                    <a:p>
                      <a:pPr algn="l" fontAlgn="ctr"/>
                      <a:r>
                        <a:rPr lang="en-US" b="1" dirty="0" err="1">
                          <a:effectLst/>
                        </a:rPr>
                        <a:t>Mission_Outcome</a:t>
                      </a:r>
                      <a:endParaRPr lang="en-US" b="1" dirty="0">
                        <a:effectLst/>
                      </a:endParaRPr>
                    </a:p>
                  </a:txBody>
                  <a:tcPr anchor="ctr">
                    <a:lnL>
                      <a:noFill/>
                    </a:lnL>
                    <a:lnR>
                      <a:noFill/>
                    </a:lnR>
                    <a:lnT>
                      <a:noFill/>
                    </a:lnT>
                    <a:lnB>
                      <a:noFill/>
                    </a:lnB>
                    <a:solidFill>
                      <a:srgbClr val="FFFFFF"/>
                    </a:solidFill>
                  </a:tcPr>
                </a:tc>
                <a:tc>
                  <a:txBody>
                    <a:bodyPr/>
                    <a:lstStyle/>
                    <a:p>
                      <a:pPr algn="l" fontAlgn="ctr"/>
                      <a:r>
                        <a:rPr lang="en-US" b="1">
                          <a:effectLst/>
                        </a:rPr>
                        <a:t>count_out</a:t>
                      </a:r>
                    </a:p>
                  </a:txBody>
                  <a:tcPr anchor="ctr">
                    <a:lnL>
                      <a:noFill/>
                    </a:lnL>
                    <a:lnR>
                      <a:noFill/>
                    </a:lnR>
                    <a:lnT>
                      <a:noFill/>
                    </a:lnT>
                    <a:lnB>
                      <a:noFill/>
                    </a:lnB>
                    <a:solidFill>
                      <a:srgbClr val="FFFFFF"/>
                    </a:solidFill>
                  </a:tcPr>
                </a:tc>
                <a:extLst>
                  <a:ext uri="{0D108BD9-81ED-4DB2-BD59-A6C34878D82A}">
                    <a16:rowId xmlns:a16="http://schemas.microsoft.com/office/drawing/2014/main" val="3316959965"/>
                  </a:ext>
                </a:extLst>
              </a:tr>
              <a:tr h="0">
                <a:tc>
                  <a:txBody>
                    <a:bodyPr/>
                    <a:lstStyle/>
                    <a:p>
                      <a:pPr algn="l" fontAlgn="ctr"/>
                      <a:r>
                        <a:rPr lang="en-US" dirty="0">
                          <a:effectLst/>
                        </a:rPr>
                        <a:t>Failure (in flight)</a:t>
                      </a:r>
                    </a:p>
                  </a:txBody>
                  <a:tcPr anchor="ctr">
                    <a:lnL>
                      <a:noFill/>
                    </a:lnL>
                    <a:lnR>
                      <a:noFill/>
                    </a:lnR>
                    <a:lnT>
                      <a:noFill/>
                    </a:lnT>
                    <a:lnB>
                      <a:noFill/>
                    </a:lnB>
                    <a:solidFill>
                      <a:srgbClr val="FFFFFF"/>
                    </a:solidFill>
                  </a:tcPr>
                </a:tc>
                <a:tc>
                  <a:txBody>
                    <a:bodyPr/>
                    <a:lstStyle/>
                    <a:p>
                      <a:pPr algn="l"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3982061246"/>
                  </a:ext>
                </a:extLst>
              </a:tr>
              <a:tr h="0">
                <a:tc>
                  <a:txBody>
                    <a:bodyPr/>
                    <a:lstStyle/>
                    <a:p>
                      <a:pPr algn="l" fontAlgn="ctr"/>
                      <a:r>
                        <a:rPr lang="en-US" dirty="0">
                          <a:effectLst/>
                        </a:rPr>
                        <a:t>Success</a:t>
                      </a:r>
                    </a:p>
                  </a:txBody>
                  <a:tcPr anchor="ctr">
                    <a:lnL>
                      <a:noFill/>
                    </a:lnL>
                    <a:lnR>
                      <a:noFill/>
                    </a:lnR>
                    <a:lnT>
                      <a:noFill/>
                    </a:lnT>
                    <a:lnB>
                      <a:noFill/>
                    </a:lnB>
                    <a:solidFill>
                      <a:srgbClr val="FFFFFF"/>
                    </a:solidFill>
                  </a:tcPr>
                </a:tc>
                <a:tc>
                  <a:txBody>
                    <a:bodyPr/>
                    <a:lstStyle/>
                    <a:p>
                      <a:pPr algn="l" fontAlgn="ctr"/>
                      <a:r>
                        <a:rPr lang="en-US" dirty="0">
                          <a:effectLst/>
                        </a:rPr>
                        <a:t>98</a:t>
                      </a:r>
                    </a:p>
                  </a:txBody>
                  <a:tcPr anchor="ctr">
                    <a:lnL>
                      <a:noFill/>
                    </a:lnL>
                    <a:lnR>
                      <a:noFill/>
                    </a:lnR>
                    <a:lnT>
                      <a:noFill/>
                    </a:lnT>
                    <a:lnB>
                      <a:noFill/>
                    </a:lnB>
                    <a:solidFill>
                      <a:srgbClr val="FFFFFF"/>
                    </a:solidFill>
                  </a:tcPr>
                </a:tc>
                <a:extLst>
                  <a:ext uri="{0D108BD9-81ED-4DB2-BD59-A6C34878D82A}">
                    <a16:rowId xmlns:a16="http://schemas.microsoft.com/office/drawing/2014/main" val="2026956954"/>
                  </a:ext>
                </a:extLst>
              </a:tr>
              <a:tr h="0">
                <a:tc>
                  <a:txBody>
                    <a:bodyPr/>
                    <a:lstStyle/>
                    <a:p>
                      <a:pPr algn="l" fontAlgn="ctr"/>
                      <a:r>
                        <a:rPr lang="en-US">
                          <a:effectLst/>
                        </a:rPr>
                        <a:t>Success</a:t>
                      </a:r>
                    </a:p>
                  </a:txBody>
                  <a:tcPr anchor="ctr">
                    <a:lnL>
                      <a:noFill/>
                    </a:lnL>
                    <a:lnR>
                      <a:noFill/>
                    </a:lnR>
                    <a:lnT>
                      <a:noFill/>
                    </a:lnT>
                    <a:lnB>
                      <a:noFill/>
                    </a:lnB>
                    <a:solidFill>
                      <a:srgbClr val="FFFFFF"/>
                    </a:solidFill>
                  </a:tcPr>
                </a:tc>
                <a:tc>
                  <a:txBody>
                    <a:bodyPr/>
                    <a:lstStyle/>
                    <a:p>
                      <a:pPr algn="l"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3394887847"/>
                  </a:ext>
                </a:extLst>
              </a:tr>
              <a:tr h="0">
                <a:tc>
                  <a:txBody>
                    <a:bodyPr/>
                    <a:lstStyle/>
                    <a:p>
                      <a:pPr algn="l" fontAlgn="ctr"/>
                      <a:r>
                        <a:rPr lang="en-US">
                          <a:effectLst/>
                        </a:rPr>
                        <a:t>Success (payload status unclear)</a:t>
                      </a:r>
                    </a:p>
                  </a:txBody>
                  <a:tcPr anchor="ctr">
                    <a:lnL>
                      <a:noFill/>
                    </a:lnL>
                    <a:lnR>
                      <a:noFill/>
                    </a:lnR>
                    <a:lnT>
                      <a:noFill/>
                    </a:lnT>
                    <a:lnB>
                      <a:noFill/>
                    </a:lnB>
                    <a:solidFill>
                      <a:srgbClr val="FFFFFF"/>
                    </a:solidFill>
                  </a:tcPr>
                </a:tc>
                <a:tc>
                  <a:txBody>
                    <a:bodyPr/>
                    <a:lstStyle/>
                    <a:p>
                      <a:pPr algn="l"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828765646"/>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"PAYLOAD_MASS__KG_" from SPACEXTABLE where "PAYLOAD_MASS__KG_" = (select max("PAYLOAD_MASS__KG_")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C7341D28-824D-6D62-50A0-2B51F1E6E4C6}"/>
              </a:ext>
            </a:extLst>
          </p:cNvPr>
          <p:cNvGraphicFramePr>
            <a:graphicFrameLocks noGrp="1"/>
          </p:cNvGraphicFramePr>
          <p:nvPr>
            <p:extLst>
              <p:ext uri="{D42A27DB-BD31-4B8C-83A1-F6EECF244321}">
                <p14:modId xmlns:p14="http://schemas.microsoft.com/office/powerpoint/2010/main" val="458900398"/>
              </p:ext>
            </p:extLst>
          </p:nvPr>
        </p:nvGraphicFramePr>
        <p:xfrm>
          <a:off x="1545831" y="3516841"/>
          <a:ext cx="3196560" cy="3267160"/>
        </p:xfrm>
        <a:graphic>
          <a:graphicData uri="http://schemas.openxmlformats.org/drawingml/2006/table">
            <a:tbl>
              <a:tblPr/>
              <a:tblGrid>
                <a:gridCol w="1598280">
                  <a:extLst>
                    <a:ext uri="{9D8B030D-6E8A-4147-A177-3AD203B41FA5}">
                      <a16:colId xmlns:a16="http://schemas.microsoft.com/office/drawing/2014/main" val="819105908"/>
                    </a:ext>
                  </a:extLst>
                </a:gridCol>
                <a:gridCol w="1598280">
                  <a:extLst>
                    <a:ext uri="{9D8B030D-6E8A-4147-A177-3AD203B41FA5}">
                      <a16:colId xmlns:a16="http://schemas.microsoft.com/office/drawing/2014/main" val="4217939410"/>
                    </a:ext>
                  </a:extLst>
                </a:gridCol>
              </a:tblGrid>
              <a:tr h="235438">
                <a:tc>
                  <a:txBody>
                    <a:bodyPr/>
                    <a:lstStyle/>
                    <a:p>
                      <a:pPr algn="r" fontAlgn="ctr"/>
                      <a:r>
                        <a:rPr lang="en-US" sz="1100" b="1" dirty="0" err="1">
                          <a:effectLst/>
                        </a:rPr>
                        <a:t>Booster_Version</a:t>
                      </a:r>
                      <a:endParaRPr lang="en-US" sz="1100" b="1" dirty="0">
                        <a:effectLst/>
                      </a:endParaRPr>
                    </a:p>
                  </a:txBody>
                  <a:tcPr marL="83680" marR="83680" marT="41840" marB="41840" anchor="ctr">
                    <a:lnL>
                      <a:noFill/>
                    </a:lnL>
                    <a:lnR>
                      <a:noFill/>
                    </a:lnR>
                    <a:lnT>
                      <a:noFill/>
                    </a:lnT>
                    <a:lnB>
                      <a:noFill/>
                    </a:lnB>
                    <a:solidFill>
                      <a:srgbClr val="FFFFFF"/>
                    </a:solidFill>
                  </a:tcPr>
                </a:tc>
                <a:tc>
                  <a:txBody>
                    <a:bodyPr/>
                    <a:lstStyle/>
                    <a:p>
                      <a:pPr algn="r" fontAlgn="ctr"/>
                      <a:r>
                        <a:rPr lang="en-US" sz="1100" b="1">
                          <a:effectLst/>
                        </a:rPr>
                        <a:t>PAYLOAD_MASS__KG_</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074241370"/>
                  </a:ext>
                </a:extLst>
              </a:tr>
              <a:tr h="235438">
                <a:tc>
                  <a:txBody>
                    <a:bodyPr/>
                    <a:lstStyle/>
                    <a:p>
                      <a:pPr algn="r" fontAlgn="ctr"/>
                      <a:r>
                        <a:rPr lang="en-US" sz="1100" dirty="0">
                          <a:effectLst/>
                        </a:rPr>
                        <a:t>F9 B5 B1048.4</a:t>
                      </a:r>
                    </a:p>
                  </a:txBody>
                  <a:tcPr marL="83680" marR="83680" marT="41840" marB="41840" anchor="ctr">
                    <a:lnL>
                      <a:noFill/>
                    </a:lnL>
                    <a:lnR>
                      <a:noFill/>
                    </a:lnR>
                    <a:lnT>
                      <a:noFill/>
                    </a:lnT>
                    <a:lnB>
                      <a:noFill/>
                    </a:lnB>
                    <a:solidFill>
                      <a:srgbClr val="FFFFFF"/>
                    </a:solidFill>
                  </a:tcPr>
                </a:tc>
                <a:tc>
                  <a:txBody>
                    <a:bodyPr/>
                    <a:lstStyle/>
                    <a:p>
                      <a:pPr algn="r" fontAlgn="ctr"/>
                      <a:r>
                        <a:rPr lang="en-US" sz="11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821709558"/>
                  </a:ext>
                </a:extLst>
              </a:tr>
              <a:tr h="235438">
                <a:tc>
                  <a:txBody>
                    <a:bodyPr/>
                    <a:lstStyle/>
                    <a:p>
                      <a:pPr algn="r" fontAlgn="ctr"/>
                      <a:r>
                        <a:rPr lang="en-US" sz="1100" dirty="0">
                          <a:effectLst/>
                        </a:rPr>
                        <a:t>F9 B5 B1049.4</a:t>
                      </a:r>
                    </a:p>
                  </a:txBody>
                  <a:tcPr marL="83680" marR="83680" marT="41840" marB="41840" anchor="ctr">
                    <a:lnL>
                      <a:noFill/>
                    </a:lnL>
                    <a:lnR>
                      <a:noFill/>
                    </a:lnR>
                    <a:lnT>
                      <a:noFill/>
                    </a:lnT>
                    <a:lnB>
                      <a:noFill/>
                    </a:lnB>
                    <a:solidFill>
                      <a:srgbClr val="FFFFFF"/>
                    </a:solidFill>
                  </a:tcPr>
                </a:tc>
                <a:tc>
                  <a:txBody>
                    <a:bodyPr/>
                    <a:lstStyle/>
                    <a:p>
                      <a:pPr algn="r" fontAlgn="ctr"/>
                      <a:r>
                        <a:rPr lang="en-US" sz="11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851135707"/>
                  </a:ext>
                </a:extLst>
              </a:tr>
              <a:tr h="235438">
                <a:tc>
                  <a:txBody>
                    <a:bodyPr/>
                    <a:lstStyle/>
                    <a:p>
                      <a:pPr algn="r" fontAlgn="ctr"/>
                      <a:r>
                        <a:rPr lang="en-US" sz="1100" dirty="0">
                          <a:effectLst/>
                        </a:rPr>
                        <a:t>F9 B5 B1051.3</a:t>
                      </a:r>
                    </a:p>
                  </a:txBody>
                  <a:tcPr marL="83680" marR="83680" marT="41840" marB="41840" anchor="ctr">
                    <a:lnL>
                      <a:noFill/>
                    </a:lnL>
                    <a:lnR>
                      <a:noFill/>
                    </a:lnR>
                    <a:lnT>
                      <a:noFill/>
                    </a:lnT>
                    <a:lnB>
                      <a:noFill/>
                    </a:lnB>
                    <a:solidFill>
                      <a:srgbClr val="FFFFFF"/>
                    </a:solidFill>
                  </a:tcPr>
                </a:tc>
                <a:tc>
                  <a:txBody>
                    <a:bodyPr/>
                    <a:lstStyle/>
                    <a:p>
                      <a:pPr algn="r" fontAlgn="ctr"/>
                      <a:r>
                        <a:rPr lang="en-US" sz="11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276082947"/>
                  </a:ext>
                </a:extLst>
              </a:tr>
              <a:tr h="235438">
                <a:tc>
                  <a:txBody>
                    <a:bodyPr/>
                    <a:lstStyle/>
                    <a:p>
                      <a:pPr algn="r" fontAlgn="ctr"/>
                      <a:r>
                        <a:rPr lang="en-US" sz="1100" dirty="0">
                          <a:effectLst/>
                        </a:rPr>
                        <a:t>F9 B5 B1056.4</a:t>
                      </a:r>
                    </a:p>
                  </a:txBody>
                  <a:tcPr marL="83680" marR="83680" marT="41840" marB="41840" anchor="ctr">
                    <a:lnL>
                      <a:noFill/>
                    </a:lnL>
                    <a:lnR>
                      <a:noFill/>
                    </a:lnR>
                    <a:lnT>
                      <a:noFill/>
                    </a:lnT>
                    <a:lnB>
                      <a:noFill/>
                    </a:lnB>
                    <a:solidFill>
                      <a:srgbClr val="FFFFFF"/>
                    </a:solidFill>
                  </a:tcPr>
                </a:tc>
                <a:tc>
                  <a:txBody>
                    <a:bodyPr/>
                    <a:lstStyle/>
                    <a:p>
                      <a:pPr algn="r" fontAlgn="ctr"/>
                      <a:r>
                        <a:rPr lang="en-US" sz="11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141695080"/>
                  </a:ext>
                </a:extLst>
              </a:tr>
              <a:tr h="235438">
                <a:tc>
                  <a:txBody>
                    <a:bodyPr/>
                    <a:lstStyle/>
                    <a:p>
                      <a:pPr algn="r" fontAlgn="ctr"/>
                      <a:r>
                        <a:rPr lang="en-US" sz="1100" dirty="0">
                          <a:effectLst/>
                        </a:rPr>
                        <a:t>F9 B5 B1048.5</a:t>
                      </a:r>
                    </a:p>
                  </a:txBody>
                  <a:tcPr marL="83680" marR="83680" marT="41840" marB="41840" anchor="ctr">
                    <a:lnL>
                      <a:noFill/>
                    </a:lnL>
                    <a:lnR>
                      <a:noFill/>
                    </a:lnR>
                    <a:lnT>
                      <a:noFill/>
                    </a:lnT>
                    <a:lnB>
                      <a:noFill/>
                    </a:lnB>
                    <a:solidFill>
                      <a:srgbClr val="FFFFFF"/>
                    </a:solidFill>
                  </a:tcPr>
                </a:tc>
                <a:tc>
                  <a:txBody>
                    <a:bodyPr/>
                    <a:lstStyle/>
                    <a:p>
                      <a:pPr algn="r" fontAlgn="ctr"/>
                      <a:r>
                        <a:rPr lang="en-US" sz="11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129150407"/>
                  </a:ext>
                </a:extLst>
              </a:tr>
              <a:tr h="235438">
                <a:tc>
                  <a:txBody>
                    <a:bodyPr/>
                    <a:lstStyle/>
                    <a:p>
                      <a:pPr algn="r" fontAlgn="ctr"/>
                      <a:r>
                        <a:rPr lang="en-US" sz="1100" dirty="0">
                          <a:effectLst/>
                        </a:rPr>
                        <a:t>F9 B5 B1051.4</a:t>
                      </a:r>
                    </a:p>
                  </a:txBody>
                  <a:tcPr marL="83680" marR="83680" marT="41840" marB="41840" anchor="ctr">
                    <a:lnL>
                      <a:noFill/>
                    </a:lnL>
                    <a:lnR>
                      <a:noFill/>
                    </a:lnR>
                    <a:lnT>
                      <a:noFill/>
                    </a:lnT>
                    <a:lnB>
                      <a:noFill/>
                    </a:lnB>
                    <a:solidFill>
                      <a:srgbClr val="FFFFFF"/>
                    </a:solidFill>
                  </a:tcPr>
                </a:tc>
                <a:tc>
                  <a:txBody>
                    <a:bodyPr/>
                    <a:lstStyle/>
                    <a:p>
                      <a:pPr algn="r" fontAlgn="ctr"/>
                      <a:r>
                        <a:rPr lang="en-US" sz="11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48119378"/>
                  </a:ext>
                </a:extLst>
              </a:tr>
              <a:tr h="235438">
                <a:tc>
                  <a:txBody>
                    <a:bodyPr/>
                    <a:lstStyle/>
                    <a:p>
                      <a:pPr algn="r" fontAlgn="ctr"/>
                      <a:r>
                        <a:rPr lang="en-US" sz="1100" dirty="0">
                          <a:effectLst/>
                        </a:rPr>
                        <a:t>F9 B5 B1049.5</a:t>
                      </a:r>
                    </a:p>
                  </a:txBody>
                  <a:tcPr marL="83680" marR="83680" marT="41840" marB="41840" anchor="ctr">
                    <a:lnL>
                      <a:noFill/>
                    </a:lnL>
                    <a:lnR>
                      <a:noFill/>
                    </a:lnR>
                    <a:lnT>
                      <a:noFill/>
                    </a:lnT>
                    <a:lnB>
                      <a:noFill/>
                    </a:lnB>
                    <a:solidFill>
                      <a:srgbClr val="FFFFFF"/>
                    </a:solidFill>
                  </a:tcPr>
                </a:tc>
                <a:tc>
                  <a:txBody>
                    <a:bodyPr/>
                    <a:lstStyle/>
                    <a:p>
                      <a:pPr algn="r" fontAlgn="ctr"/>
                      <a:r>
                        <a:rPr lang="en-US" sz="110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80014649"/>
                  </a:ext>
                </a:extLst>
              </a:tr>
              <a:tr h="235438">
                <a:tc>
                  <a:txBody>
                    <a:bodyPr/>
                    <a:lstStyle/>
                    <a:p>
                      <a:pPr algn="r" fontAlgn="ctr"/>
                      <a:r>
                        <a:rPr lang="en-US" sz="1100" dirty="0">
                          <a:effectLst/>
                        </a:rPr>
                        <a:t>F9 B5 B1060.2</a:t>
                      </a:r>
                    </a:p>
                  </a:txBody>
                  <a:tcPr marL="83680" marR="83680" marT="41840" marB="41840" anchor="ctr">
                    <a:lnL>
                      <a:noFill/>
                    </a:lnL>
                    <a:lnR>
                      <a:noFill/>
                    </a:lnR>
                    <a:lnT>
                      <a:noFill/>
                    </a:lnT>
                    <a:lnB>
                      <a:noFill/>
                    </a:lnB>
                    <a:solidFill>
                      <a:srgbClr val="FFFFFF"/>
                    </a:solidFill>
                  </a:tcPr>
                </a:tc>
                <a:tc>
                  <a:txBody>
                    <a:bodyPr/>
                    <a:lstStyle/>
                    <a:p>
                      <a:pPr algn="r" fontAlgn="ctr"/>
                      <a:r>
                        <a:rPr lang="en-US" sz="11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84232857"/>
                  </a:ext>
                </a:extLst>
              </a:tr>
              <a:tr h="235438">
                <a:tc>
                  <a:txBody>
                    <a:bodyPr/>
                    <a:lstStyle/>
                    <a:p>
                      <a:pPr algn="r" fontAlgn="ctr"/>
                      <a:r>
                        <a:rPr lang="en-US" sz="1100">
                          <a:effectLst/>
                        </a:rPr>
                        <a:t>F9 B5 B1058.3</a:t>
                      </a:r>
                    </a:p>
                  </a:txBody>
                  <a:tcPr marL="83680" marR="83680" marT="41840" marB="41840" anchor="ctr">
                    <a:lnL>
                      <a:noFill/>
                    </a:lnL>
                    <a:lnR>
                      <a:noFill/>
                    </a:lnR>
                    <a:lnT>
                      <a:noFill/>
                    </a:lnT>
                    <a:lnB>
                      <a:noFill/>
                    </a:lnB>
                    <a:solidFill>
                      <a:srgbClr val="FFFFFF"/>
                    </a:solidFill>
                  </a:tcPr>
                </a:tc>
                <a:tc>
                  <a:txBody>
                    <a:bodyPr/>
                    <a:lstStyle/>
                    <a:p>
                      <a:pPr algn="r" fontAlgn="ctr"/>
                      <a:r>
                        <a:rPr lang="en-US" sz="11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586943586"/>
                  </a:ext>
                </a:extLst>
              </a:tr>
              <a:tr h="235438">
                <a:tc>
                  <a:txBody>
                    <a:bodyPr/>
                    <a:lstStyle/>
                    <a:p>
                      <a:pPr algn="r" fontAlgn="ctr"/>
                      <a:r>
                        <a:rPr lang="en-US" sz="1100">
                          <a:effectLst/>
                        </a:rPr>
                        <a:t>F9 B5 B1051.6</a:t>
                      </a:r>
                    </a:p>
                  </a:txBody>
                  <a:tcPr marL="83680" marR="83680" marT="41840" marB="41840" anchor="ctr">
                    <a:lnL>
                      <a:noFill/>
                    </a:lnL>
                    <a:lnR>
                      <a:noFill/>
                    </a:lnR>
                    <a:lnT>
                      <a:noFill/>
                    </a:lnT>
                    <a:lnB>
                      <a:noFill/>
                    </a:lnB>
                    <a:solidFill>
                      <a:srgbClr val="FFFFFF"/>
                    </a:solidFill>
                  </a:tcPr>
                </a:tc>
                <a:tc>
                  <a:txBody>
                    <a:bodyPr/>
                    <a:lstStyle/>
                    <a:p>
                      <a:pPr algn="r" fontAlgn="ctr"/>
                      <a:r>
                        <a:rPr lang="en-US" sz="11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931025901"/>
                  </a:ext>
                </a:extLst>
              </a:tr>
              <a:tr h="235438">
                <a:tc>
                  <a:txBody>
                    <a:bodyPr/>
                    <a:lstStyle/>
                    <a:p>
                      <a:pPr algn="r" fontAlgn="ctr"/>
                      <a:r>
                        <a:rPr lang="en-US" sz="1100">
                          <a:effectLst/>
                        </a:rPr>
                        <a:t>F9 B5 B1060.3</a:t>
                      </a:r>
                    </a:p>
                  </a:txBody>
                  <a:tcPr marL="83680" marR="83680" marT="41840" marB="41840" anchor="ctr">
                    <a:lnL>
                      <a:noFill/>
                    </a:lnL>
                    <a:lnR>
                      <a:noFill/>
                    </a:lnR>
                    <a:lnT>
                      <a:noFill/>
                    </a:lnT>
                    <a:lnB>
                      <a:noFill/>
                    </a:lnB>
                    <a:solidFill>
                      <a:srgbClr val="FFFFFF"/>
                    </a:solidFill>
                  </a:tcPr>
                </a:tc>
                <a:tc>
                  <a:txBody>
                    <a:bodyPr/>
                    <a:lstStyle/>
                    <a:p>
                      <a:pPr algn="r" fontAlgn="ctr"/>
                      <a:r>
                        <a:rPr lang="en-US" sz="11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739989138"/>
                  </a:ext>
                </a:extLst>
              </a:tr>
              <a:tr h="235438">
                <a:tc>
                  <a:txBody>
                    <a:bodyPr/>
                    <a:lstStyle/>
                    <a:p>
                      <a:pPr algn="r" fontAlgn="ctr"/>
                      <a:r>
                        <a:rPr lang="en-US" sz="1100">
                          <a:effectLst/>
                        </a:rPr>
                        <a:t>F9 B5 B1049.7</a:t>
                      </a:r>
                    </a:p>
                  </a:txBody>
                  <a:tcPr marL="83680" marR="83680" marT="41840" marB="41840" anchor="ctr">
                    <a:lnL>
                      <a:noFill/>
                    </a:lnL>
                    <a:lnR>
                      <a:noFill/>
                    </a:lnR>
                    <a:lnT>
                      <a:noFill/>
                    </a:lnT>
                    <a:lnB>
                      <a:noFill/>
                    </a:lnB>
                    <a:solidFill>
                      <a:srgbClr val="FFFFFF"/>
                    </a:solidFill>
                  </a:tcPr>
                </a:tc>
                <a:tc>
                  <a:txBody>
                    <a:bodyPr/>
                    <a:lstStyle/>
                    <a:p>
                      <a:pPr algn="r" fontAlgn="ctr"/>
                      <a:r>
                        <a:rPr lang="en-US" sz="1100" dirty="0">
                          <a:effectLst/>
                        </a:rPr>
                        <a:t>15600</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0887226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a:t>
            </a:r>
            <a:r>
              <a:rPr lang="en-US" sz="1800" dirty="0" err="1">
                <a:solidFill>
                  <a:schemeClr val="accent3">
                    <a:lumMod val="25000"/>
                  </a:schemeClr>
                </a:solidFill>
                <a:latin typeface="Abadi"/>
              </a:rPr>
              <a:t>substr</a:t>
            </a:r>
            <a:r>
              <a:rPr lang="en-US" sz="1800" dirty="0">
                <a:solidFill>
                  <a:schemeClr val="accent3">
                    <a:lumMod val="25000"/>
                  </a:schemeClr>
                </a:solidFill>
                <a:latin typeface="Abadi"/>
              </a:rPr>
              <a:t>(Date, 6,2) as month,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from SPACEXTABLE where (</a:t>
            </a:r>
            <a:r>
              <a:rPr lang="en-US" sz="1800" dirty="0" err="1">
                <a:solidFill>
                  <a:schemeClr val="accent3">
                    <a:lumMod val="25000"/>
                  </a:schemeClr>
                </a:solidFill>
                <a:latin typeface="Abadi"/>
              </a:rPr>
              <a:t>substr</a:t>
            </a:r>
            <a:r>
              <a:rPr lang="en-US" sz="1800" dirty="0">
                <a:solidFill>
                  <a:schemeClr val="accent3">
                    <a:lumMod val="25000"/>
                  </a:schemeClr>
                </a:solidFill>
                <a:latin typeface="Abadi"/>
              </a:rPr>
              <a:t>(Date,0,5)='2015') AND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"="Failure (drone ship)")</a:t>
            </a: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BE20F0B3-11BC-DD38-1853-337DAA265EE6}"/>
              </a:ext>
            </a:extLst>
          </p:cNvPr>
          <p:cNvGraphicFramePr>
            <a:graphicFrameLocks noGrp="1"/>
          </p:cNvGraphicFramePr>
          <p:nvPr>
            <p:extLst>
              <p:ext uri="{D42A27DB-BD31-4B8C-83A1-F6EECF244321}">
                <p14:modId xmlns:p14="http://schemas.microsoft.com/office/powerpoint/2010/main" val="3311270029"/>
              </p:ext>
            </p:extLst>
          </p:nvPr>
        </p:nvGraphicFramePr>
        <p:xfrm>
          <a:off x="1329338" y="4536103"/>
          <a:ext cx="5881065" cy="1097280"/>
        </p:xfrm>
        <a:graphic>
          <a:graphicData uri="http://schemas.openxmlformats.org/drawingml/2006/table">
            <a:tbl>
              <a:tblPr/>
              <a:tblGrid>
                <a:gridCol w="1960355">
                  <a:extLst>
                    <a:ext uri="{9D8B030D-6E8A-4147-A177-3AD203B41FA5}">
                      <a16:colId xmlns:a16="http://schemas.microsoft.com/office/drawing/2014/main" val="460756536"/>
                    </a:ext>
                  </a:extLst>
                </a:gridCol>
                <a:gridCol w="1960355">
                  <a:extLst>
                    <a:ext uri="{9D8B030D-6E8A-4147-A177-3AD203B41FA5}">
                      <a16:colId xmlns:a16="http://schemas.microsoft.com/office/drawing/2014/main" val="2563575175"/>
                    </a:ext>
                  </a:extLst>
                </a:gridCol>
                <a:gridCol w="1960355">
                  <a:extLst>
                    <a:ext uri="{9D8B030D-6E8A-4147-A177-3AD203B41FA5}">
                      <a16:colId xmlns:a16="http://schemas.microsoft.com/office/drawing/2014/main" val="2034564407"/>
                    </a:ext>
                  </a:extLst>
                </a:gridCol>
              </a:tblGrid>
              <a:tr h="0">
                <a:tc>
                  <a:txBody>
                    <a:bodyPr/>
                    <a:lstStyle/>
                    <a:p>
                      <a:pPr algn="l" fontAlgn="ctr"/>
                      <a:r>
                        <a:rPr lang="en-US" b="1" dirty="0">
                          <a:effectLst/>
                        </a:rPr>
                        <a:t>month</a:t>
                      </a:r>
                    </a:p>
                  </a:txBody>
                  <a:tcPr anchor="ctr">
                    <a:lnL>
                      <a:noFill/>
                    </a:lnL>
                    <a:lnR>
                      <a:noFill/>
                    </a:lnR>
                    <a:lnT>
                      <a:noFill/>
                    </a:lnT>
                    <a:lnB>
                      <a:noFill/>
                    </a:lnB>
                    <a:solidFill>
                      <a:srgbClr val="FFFFFF"/>
                    </a:solidFill>
                  </a:tcPr>
                </a:tc>
                <a:tc>
                  <a:txBody>
                    <a:bodyPr/>
                    <a:lstStyle/>
                    <a:p>
                      <a:pPr algn="l" fontAlgn="ctr"/>
                      <a:r>
                        <a:rPr lang="en-US" b="1" dirty="0" err="1">
                          <a:effectLst/>
                        </a:rPr>
                        <a:t>Booster_Version</a:t>
                      </a:r>
                      <a:endParaRPr lang="en-US" b="1" dirty="0">
                        <a:effectLst/>
                      </a:endParaRPr>
                    </a:p>
                  </a:txBody>
                  <a:tcPr anchor="ctr">
                    <a:lnL>
                      <a:noFill/>
                    </a:lnL>
                    <a:lnR>
                      <a:noFill/>
                    </a:lnR>
                    <a:lnT>
                      <a:noFill/>
                    </a:lnT>
                    <a:lnB>
                      <a:noFill/>
                    </a:lnB>
                    <a:solidFill>
                      <a:srgbClr val="FFFFFF"/>
                    </a:solidFill>
                  </a:tcPr>
                </a:tc>
                <a:tc>
                  <a:txBody>
                    <a:bodyPr/>
                    <a:lstStyle/>
                    <a:p>
                      <a:pPr algn="l"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2174001388"/>
                  </a:ext>
                </a:extLst>
              </a:tr>
              <a:tr h="0">
                <a:tc>
                  <a:txBody>
                    <a:bodyPr/>
                    <a:lstStyle/>
                    <a:p>
                      <a:pPr algn="l" fontAlgn="ctr"/>
                      <a:r>
                        <a:rPr lang="en-US">
                          <a:effectLst/>
                        </a:rPr>
                        <a:t>01</a:t>
                      </a:r>
                    </a:p>
                  </a:txBody>
                  <a:tcPr anchor="ctr">
                    <a:lnL>
                      <a:noFill/>
                    </a:lnL>
                    <a:lnR>
                      <a:noFill/>
                    </a:lnR>
                    <a:lnT>
                      <a:noFill/>
                    </a:lnT>
                    <a:lnB>
                      <a:noFill/>
                    </a:lnB>
                    <a:solidFill>
                      <a:srgbClr val="FFFFFF"/>
                    </a:solidFill>
                  </a:tcPr>
                </a:tc>
                <a:tc>
                  <a:txBody>
                    <a:bodyPr/>
                    <a:lstStyle/>
                    <a:p>
                      <a:pPr algn="l" fontAlgn="ctr"/>
                      <a:r>
                        <a:rPr lang="en-US" dirty="0">
                          <a:effectLst/>
                        </a:rPr>
                        <a:t>F9 v1.1 B1012</a:t>
                      </a:r>
                    </a:p>
                  </a:txBody>
                  <a:tcPr anchor="ctr">
                    <a:lnL>
                      <a:noFill/>
                    </a:lnL>
                    <a:lnR>
                      <a:noFill/>
                    </a:lnR>
                    <a:lnT>
                      <a:noFill/>
                    </a:lnT>
                    <a:lnB>
                      <a:noFill/>
                    </a:lnB>
                    <a:solidFill>
                      <a:srgbClr val="FFFFFF"/>
                    </a:solidFill>
                  </a:tcPr>
                </a:tc>
                <a:tc>
                  <a:txBody>
                    <a:bodyPr/>
                    <a:lstStyle/>
                    <a:p>
                      <a:pPr algn="l"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050707432"/>
                  </a:ext>
                </a:extLst>
              </a:tr>
              <a:tr h="0">
                <a:tc>
                  <a:txBody>
                    <a:bodyPr/>
                    <a:lstStyle/>
                    <a:p>
                      <a:pPr algn="l" fontAlgn="ctr"/>
                      <a:r>
                        <a:rPr lang="en-US">
                          <a:effectLst/>
                        </a:rPr>
                        <a:t>04</a:t>
                      </a:r>
                    </a:p>
                  </a:txBody>
                  <a:tcPr anchor="ctr">
                    <a:lnL>
                      <a:noFill/>
                    </a:lnL>
                    <a:lnR>
                      <a:noFill/>
                    </a:lnR>
                    <a:lnT>
                      <a:noFill/>
                    </a:lnT>
                    <a:lnB>
                      <a:noFill/>
                    </a:lnB>
                    <a:solidFill>
                      <a:srgbClr val="FFFFFF"/>
                    </a:solidFill>
                  </a:tcPr>
                </a:tc>
                <a:tc>
                  <a:txBody>
                    <a:bodyPr/>
                    <a:lstStyle/>
                    <a:p>
                      <a:pPr algn="l" fontAlgn="ctr"/>
                      <a:r>
                        <a:rPr lang="en-US">
                          <a:effectLst/>
                        </a:rPr>
                        <a:t>F9 v1.1 B1015</a:t>
                      </a:r>
                    </a:p>
                  </a:txBody>
                  <a:tcPr anchor="ctr">
                    <a:lnL>
                      <a:noFill/>
                    </a:lnL>
                    <a:lnR>
                      <a:noFill/>
                    </a:lnR>
                    <a:lnT>
                      <a:noFill/>
                    </a:lnT>
                    <a:lnB>
                      <a:noFill/>
                    </a:lnB>
                    <a:solidFill>
                      <a:srgbClr val="FFFFFF"/>
                    </a:solidFill>
                  </a:tcPr>
                </a:tc>
                <a:tc>
                  <a:txBody>
                    <a:bodyPr/>
                    <a:lstStyle/>
                    <a:p>
                      <a:pPr algn="l"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53419597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count("</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as </a:t>
            </a:r>
            <a:r>
              <a:rPr lang="en-US" sz="1800" dirty="0" err="1">
                <a:solidFill>
                  <a:schemeClr val="accent3">
                    <a:lumMod val="25000"/>
                  </a:schemeClr>
                </a:solidFill>
                <a:latin typeface="Abadi"/>
              </a:rPr>
              <a:t>count_out</a:t>
            </a:r>
            <a:r>
              <a:rPr lang="en-US" sz="1800" dirty="0">
                <a:solidFill>
                  <a:schemeClr val="accent3">
                    <a:lumMod val="25000"/>
                  </a:schemeClr>
                </a:solidFill>
                <a:latin typeface="Abadi"/>
              </a:rPr>
              <a:t> from SPACEXTABLE where ("Date"&gt;"2010-06-04" and "Date"&lt;"2017-03-20") group by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order by </a:t>
            </a:r>
            <a:r>
              <a:rPr lang="en-US" sz="1800" dirty="0" err="1">
                <a:solidFill>
                  <a:schemeClr val="accent3">
                    <a:lumMod val="25000"/>
                  </a:schemeClr>
                </a:solidFill>
                <a:latin typeface="Abadi"/>
              </a:rPr>
              <a:t>count_out</a:t>
            </a:r>
            <a:r>
              <a:rPr lang="en-US" sz="1800" dirty="0">
                <a:solidFill>
                  <a:schemeClr val="accent3">
                    <a:lumMod val="25000"/>
                  </a:schemeClr>
                </a:solidFill>
                <a:latin typeface="Abadi"/>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ECA622D6-66E7-EA63-563F-CA7E32D01A51}"/>
              </a:ext>
            </a:extLst>
          </p:cNvPr>
          <p:cNvGraphicFramePr>
            <a:graphicFrameLocks noGrp="1"/>
          </p:cNvGraphicFramePr>
          <p:nvPr>
            <p:extLst>
              <p:ext uri="{D42A27DB-BD31-4B8C-83A1-F6EECF244321}">
                <p14:modId xmlns:p14="http://schemas.microsoft.com/office/powerpoint/2010/main" val="2709954485"/>
              </p:ext>
            </p:extLst>
          </p:nvPr>
        </p:nvGraphicFramePr>
        <p:xfrm>
          <a:off x="1237770" y="4422378"/>
          <a:ext cx="4279366" cy="2331720"/>
        </p:xfrm>
        <a:graphic>
          <a:graphicData uri="http://schemas.openxmlformats.org/drawingml/2006/table">
            <a:tbl>
              <a:tblPr/>
              <a:tblGrid>
                <a:gridCol w="2139683">
                  <a:extLst>
                    <a:ext uri="{9D8B030D-6E8A-4147-A177-3AD203B41FA5}">
                      <a16:colId xmlns:a16="http://schemas.microsoft.com/office/drawing/2014/main" val="2599714288"/>
                    </a:ext>
                  </a:extLst>
                </a:gridCol>
                <a:gridCol w="2139683">
                  <a:extLst>
                    <a:ext uri="{9D8B030D-6E8A-4147-A177-3AD203B41FA5}">
                      <a16:colId xmlns:a16="http://schemas.microsoft.com/office/drawing/2014/main" val="4034410642"/>
                    </a:ext>
                  </a:extLst>
                </a:gridCol>
              </a:tblGrid>
              <a:tr h="233064">
                <a:tc>
                  <a:txBody>
                    <a:bodyPr/>
                    <a:lstStyle/>
                    <a:p>
                      <a:pPr algn="l" fontAlgn="ctr"/>
                      <a:r>
                        <a:rPr lang="en-US" sz="1100" b="1" dirty="0" err="1">
                          <a:effectLst/>
                        </a:rPr>
                        <a:t>Landing_Outcome</a:t>
                      </a:r>
                      <a:endParaRPr lang="en-US" sz="1100" b="1" dirty="0">
                        <a:effectLst/>
                      </a:endParaRPr>
                    </a:p>
                  </a:txBody>
                  <a:tcPr anchor="ctr">
                    <a:lnL>
                      <a:noFill/>
                    </a:lnL>
                    <a:lnR>
                      <a:noFill/>
                    </a:lnR>
                    <a:lnT>
                      <a:noFill/>
                    </a:lnT>
                    <a:lnB>
                      <a:noFill/>
                    </a:lnB>
                    <a:solidFill>
                      <a:srgbClr val="FFFFFF"/>
                    </a:solidFill>
                  </a:tcPr>
                </a:tc>
                <a:tc>
                  <a:txBody>
                    <a:bodyPr/>
                    <a:lstStyle/>
                    <a:p>
                      <a:pPr algn="l" fontAlgn="ctr"/>
                      <a:r>
                        <a:rPr lang="en-US" sz="1100" b="1">
                          <a:effectLst/>
                        </a:rPr>
                        <a:t>count_out</a:t>
                      </a:r>
                    </a:p>
                  </a:txBody>
                  <a:tcPr anchor="ctr">
                    <a:lnL>
                      <a:noFill/>
                    </a:lnL>
                    <a:lnR>
                      <a:noFill/>
                    </a:lnR>
                    <a:lnT>
                      <a:noFill/>
                    </a:lnT>
                    <a:lnB>
                      <a:noFill/>
                    </a:lnB>
                    <a:solidFill>
                      <a:srgbClr val="FFFFFF"/>
                    </a:solidFill>
                  </a:tcPr>
                </a:tc>
                <a:extLst>
                  <a:ext uri="{0D108BD9-81ED-4DB2-BD59-A6C34878D82A}">
                    <a16:rowId xmlns:a16="http://schemas.microsoft.com/office/drawing/2014/main" val="3785787564"/>
                  </a:ext>
                </a:extLst>
              </a:tr>
              <a:tr h="233064">
                <a:tc>
                  <a:txBody>
                    <a:bodyPr/>
                    <a:lstStyle/>
                    <a:p>
                      <a:pPr algn="l" fontAlgn="ctr"/>
                      <a:r>
                        <a:rPr lang="en-US" sz="1100" dirty="0">
                          <a:effectLst/>
                        </a:rPr>
                        <a:t>No attempt</a:t>
                      </a:r>
                    </a:p>
                  </a:txBody>
                  <a:tcPr anchor="ctr">
                    <a:lnL>
                      <a:noFill/>
                    </a:lnL>
                    <a:lnR>
                      <a:noFill/>
                    </a:lnR>
                    <a:lnT>
                      <a:noFill/>
                    </a:lnT>
                    <a:lnB>
                      <a:noFill/>
                    </a:lnB>
                    <a:solidFill>
                      <a:srgbClr val="FFFFFF"/>
                    </a:solidFill>
                  </a:tcPr>
                </a:tc>
                <a:tc>
                  <a:txBody>
                    <a:bodyPr/>
                    <a:lstStyle/>
                    <a:p>
                      <a:pPr algn="l" fontAlgn="ctr"/>
                      <a:r>
                        <a:rPr lang="en-US" sz="1100">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2756851915"/>
                  </a:ext>
                </a:extLst>
              </a:tr>
              <a:tr h="233064">
                <a:tc>
                  <a:txBody>
                    <a:bodyPr/>
                    <a:lstStyle/>
                    <a:p>
                      <a:pPr algn="l" fontAlgn="ctr"/>
                      <a:r>
                        <a:rPr lang="en-US" sz="1100" dirty="0">
                          <a:effectLst/>
                        </a:rPr>
                        <a:t>Success (drone ship)</a:t>
                      </a:r>
                    </a:p>
                  </a:txBody>
                  <a:tcPr anchor="ctr">
                    <a:lnL>
                      <a:noFill/>
                    </a:lnL>
                    <a:lnR>
                      <a:noFill/>
                    </a:lnR>
                    <a:lnT>
                      <a:noFill/>
                    </a:lnT>
                    <a:lnB>
                      <a:noFill/>
                    </a:lnB>
                    <a:solidFill>
                      <a:srgbClr val="FFFFFF"/>
                    </a:solidFill>
                  </a:tcPr>
                </a:tc>
                <a:tc>
                  <a:txBody>
                    <a:bodyPr/>
                    <a:lstStyle/>
                    <a:p>
                      <a:pPr algn="l" fontAlgn="ctr"/>
                      <a:r>
                        <a:rPr lang="en-US" sz="1100">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773890252"/>
                  </a:ext>
                </a:extLst>
              </a:tr>
              <a:tr h="233064">
                <a:tc>
                  <a:txBody>
                    <a:bodyPr/>
                    <a:lstStyle/>
                    <a:p>
                      <a:pPr algn="l" fontAlgn="ctr"/>
                      <a:r>
                        <a:rPr lang="en-US" sz="1100" dirty="0">
                          <a:effectLst/>
                        </a:rPr>
                        <a:t>Failure (drone ship)</a:t>
                      </a:r>
                    </a:p>
                  </a:txBody>
                  <a:tcPr anchor="ctr">
                    <a:lnL>
                      <a:noFill/>
                    </a:lnL>
                    <a:lnR>
                      <a:noFill/>
                    </a:lnR>
                    <a:lnT>
                      <a:noFill/>
                    </a:lnT>
                    <a:lnB>
                      <a:noFill/>
                    </a:lnB>
                    <a:solidFill>
                      <a:srgbClr val="FFFFFF"/>
                    </a:solidFill>
                  </a:tcPr>
                </a:tc>
                <a:tc>
                  <a:txBody>
                    <a:bodyPr/>
                    <a:lstStyle/>
                    <a:p>
                      <a:pPr algn="l" fontAlgn="ctr"/>
                      <a:r>
                        <a:rPr lang="en-US" sz="1100">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2600407968"/>
                  </a:ext>
                </a:extLst>
              </a:tr>
              <a:tr h="233064">
                <a:tc>
                  <a:txBody>
                    <a:bodyPr/>
                    <a:lstStyle/>
                    <a:p>
                      <a:pPr algn="l" fontAlgn="ctr"/>
                      <a:r>
                        <a:rPr lang="en-US" sz="1100" dirty="0">
                          <a:effectLst/>
                        </a:rPr>
                        <a:t>Success (ground pad)</a:t>
                      </a:r>
                    </a:p>
                  </a:txBody>
                  <a:tcPr anchor="ctr">
                    <a:lnL>
                      <a:noFill/>
                    </a:lnL>
                    <a:lnR>
                      <a:noFill/>
                    </a:lnR>
                    <a:lnT>
                      <a:noFill/>
                    </a:lnT>
                    <a:lnB>
                      <a:noFill/>
                    </a:lnB>
                    <a:solidFill>
                      <a:srgbClr val="FFFFFF"/>
                    </a:solidFill>
                  </a:tcPr>
                </a:tc>
                <a:tc>
                  <a:txBody>
                    <a:bodyPr/>
                    <a:lstStyle/>
                    <a:p>
                      <a:pPr algn="l" fontAlgn="ctr"/>
                      <a:r>
                        <a:rPr lang="en-US" sz="1100" dirty="0">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4044706832"/>
                  </a:ext>
                </a:extLst>
              </a:tr>
              <a:tr h="233064">
                <a:tc>
                  <a:txBody>
                    <a:bodyPr/>
                    <a:lstStyle/>
                    <a:p>
                      <a:pPr algn="l" fontAlgn="ctr"/>
                      <a:r>
                        <a:rPr lang="en-US" sz="1100" dirty="0">
                          <a:effectLst/>
                        </a:rPr>
                        <a:t>Controlled (ocean)</a:t>
                      </a:r>
                    </a:p>
                  </a:txBody>
                  <a:tcPr anchor="ctr">
                    <a:lnL>
                      <a:noFill/>
                    </a:lnL>
                    <a:lnR>
                      <a:noFill/>
                    </a:lnR>
                    <a:lnT>
                      <a:noFill/>
                    </a:lnT>
                    <a:lnB>
                      <a:noFill/>
                    </a:lnB>
                    <a:solidFill>
                      <a:srgbClr val="FFFFFF"/>
                    </a:solidFill>
                  </a:tcPr>
                </a:tc>
                <a:tc>
                  <a:txBody>
                    <a:bodyPr/>
                    <a:lstStyle/>
                    <a:p>
                      <a:pPr algn="l" fontAlgn="ctr"/>
                      <a:r>
                        <a:rPr lang="en-US" sz="1100" dirty="0">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3180555316"/>
                  </a:ext>
                </a:extLst>
              </a:tr>
              <a:tr h="233064">
                <a:tc>
                  <a:txBody>
                    <a:bodyPr/>
                    <a:lstStyle/>
                    <a:p>
                      <a:pPr algn="l" fontAlgn="ctr"/>
                      <a:r>
                        <a:rPr lang="en-US" sz="1100">
                          <a:effectLst/>
                        </a:rPr>
                        <a:t>Uncontrolled (ocean)</a:t>
                      </a:r>
                    </a:p>
                  </a:txBody>
                  <a:tcPr anchor="ctr">
                    <a:lnL>
                      <a:noFill/>
                    </a:lnL>
                    <a:lnR>
                      <a:noFill/>
                    </a:lnR>
                    <a:lnT>
                      <a:noFill/>
                    </a:lnT>
                    <a:lnB>
                      <a:noFill/>
                    </a:lnB>
                    <a:solidFill>
                      <a:srgbClr val="FFFFFF"/>
                    </a:solidFill>
                  </a:tcPr>
                </a:tc>
                <a:tc>
                  <a:txBody>
                    <a:bodyPr/>
                    <a:lstStyle/>
                    <a:p>
                      <a:pPr algn="l" fontAlgn="ctr"/>
                      <a:r>
                        <a:rPr lang="en-US" sz="1100" dirty="0">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2424923257"/>
                  </a:ext>
                </a:extLst>
              </a:tr>
              <a:tr h="233064">
                <a:tc>
                  <a:txBody>
                    <a:bodyPr/>
                    <a:lstStyle/>
                    <a:p>
                      <a:pPr algn="l" fontAlgn="ctr"/>
                      <a:r>
                        <a:rPr lang="en-US" sz="1100">
                          <a:effectLst/>
                        </a:rPr>
                        <a:t>Precluded (drone ship)</a:t>
                      </a:r>
                    </a:p>
                  </a:txBody>
                  <a:tcPr anchor="ctr">
                    <a:lnL>
                      <a:noFill/>
                    </a:lnL>
                    <a:lnR>
                      <a:noFill/>
                    </a:lnR>
                    <a:lnT>
                      <a:noFill/>
                    </a:lnT>
                    <a:lnB>
                      <a:noFill/>
                    </a:lnB>
                    <a:solidFill>
                      <a:srgbClr val="FFFFFF"/>
                    </a:solidFill>
                  </a:tcPr>
                </a:tc>
                <a:tc>
                  <a:txBody>
                    <a:bodyPr/>
                    <a:lstStyle/>
                    <a:p>
                      <a:pPr algn="l" fontAlgn="ctr"/>
                      <a:r>
                        <a:rPr lang="en-US" sz="1100"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422928563"/>
                  </a:ext>
                </a:extLst>
              </a:tr>
              <a:tr h="233064">
                <a:tc>
                  <a:txBody>
                    <a:bodyPr/>
                    <a:lstStyle/>
                    <a:p>
                      <a:pPr algn="l" fontAlgn="ctr"/>
                      <a:r>
                        <a:rPr lang="en-US" sz="1100">
                          <a:effectLst/>
                        </a:rPr>
                        <a:t>Failure (parachute)</a:t>
                      </a:r>
                    </a:p>
                  </a:txBody>
                  <a:tcPr anchor="ctr">
                    <a:lnL>
                      <a:noFill/>
                    </a:lnL>
                    <a:lnR>
                      <a:noFill/>
                    </a:lnR>
                    <a:lnT>
                      <a:noFill/>
                    </a:lnT>
                    <a:lnB>
                      <a:noFill/>
                    </a:lnB>
                    <a:solidFill>
                      <a:srgbClr val="FFFFFF"/>
                    </a:solidFill>
                  </a:tcPr>
                </a:tc>
                <a:tc>
                  <a:txBody>
                    <a:bodyPr/>
                    <a:lstStyle/>
                    <a:p>
                      <a:pPr algn="l" fontAlgn="ctr"/>
                      <a:r>
                        <a:rPr lang="en-US" sz="1100"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858668642"/>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32701" y="1988278"/>
            <a:ext cx="4307512" cy="221741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Screenshot (left) shows the location of four launching sites</a:t>
            </a:r>
          </a:p>
          <a:p>
            <a:pPr lvl="1">
              <a:lnSpc>
                <a:spcPct val="100000"/>
              </a:lnSpc>
              <a:spcBef>
                <a:spcPts val="1400"/>
              </a:spcBef>
            </a:pPr>
            <a:r>
              <a:rPr lang="en-US" sz="1800" dirty="0">
                <a:solidFill>
                  <a:schemeClr val="accent3">
                    <a:lumMod val="25000"/>
                  </a:schemeClr>
                </a:solidFill>
                <a:latin typeface="Abadi"/>
              </a:rPr>
              <a:t>Circle marks represent all launching sites are in low-latitude area in the U.S.</a:t>
            </a:r>
          </a:p>
          <a:p>
            <a:pPr lvl="1">
              <a:lnSpc>
                <a:spcPct val="100000"/>
              </a:lnSpc>
              <a:spcBef>
                <a:spcPts val="1400"/>
              </a:spcBef>
            </a:pPr>
            <a:r>
              <a:rPr lang="en-US" sz="1800" dirty="0">
                <a:solidFill>
                  <a:schemeClr val="accent3">
                    <a:lumMod val="25000"/>
                  </a:schemeClr>
                </a:solidFill>
                <a:latin typeface="Abadi"/>
              </a:rPr>
              <a:t>All sites are close to the ocean</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Four Launching Sites</a:t>
            </a:r>
          </a:p>
        </p:txBody>
      </p:sp>
      <p:pic>
        <p:nvPicPr>
          <p:cNvPr id="6" name="Picture 5" descr="A map of the united states&#10;&#10;Description automatically generated">
            <a:extLst>
              <a:ext uri="{FF2B5EF4-FFF2-40B4-BE49-F238E27FC236}">
                <a16:creationId xmlns:a16="http://schemas.microsoft.com/office/drawing/2014/main" id="{C13D3AB4-9D19-8C19-0FBA-75D5E5F8DAB8}"/>
              </a:ext>
            </a:extLst>
          </p:cNvPr>
          <p:cNvPicPr>
            <a:picLocks noChangeAspect="1"/>
          </p:cNvPicPr>
          <p:nvPr/>
        </p:nvPicPr>
        <p:blipFill>
          <a:blip r:embed="rId3"/>
          <a:stretch>
            <a:fillRect/>
          </a:stretch>
        </p:blipFill>
        <p:spPr>
          <a:xfrm>
            <a:off x="851787" y="1968012"/>
            <a:ext cx="5908489" cy="332839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24041" y="2142140"/>
            <a:ext cx="4933931" cy="345148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 on the left shows the launching outcomes at this site</a:t>
            </a:r>
          </a:p>
          <a:p>
            <a:pPr lvl="1">
              <a:lnSpc>
                <a:spcPct val="100000"/>
              </a:lnSpc>
              <a:spcBef>
                <a:spcPts val="1400"/>
              </a:spcBef>
            </a:pPr>
            <a:r>
              <a:rPr lang="en-US" sz="1800">
                <a:solidFill>
                  <a:schemeClr val="accent3">
                    <a:lumMod val="25000"/>
                  </a:schemeClr>
                </a:solidFill>
                <a:latin typeface="Abadi"/>
              </a:rPr>
              <a:t>Big black circle </a:t>
            </a:r>
            <a:r>
              <a:rPr lang="en-US" sz="1800" dirty="0">
                <a:solidFill>
                  <a:schemeClr val="accent3">
                    <a:lumMod val="25000"/>
                  </a:schemeClr>
                </a:solidFill>
                <a:latin typeface="Abadi"/>
              </a:rPr>
              <a:t>shows the extent of the launch site, while marker cluster with colored icons represent past launches and outcomes</a:t>
            </a:r>
          </a:p>
          <a:p>
            <a:pPr lvl="1">
              <a:lnSpc>
                <a:spcPct val="100000"/>
              </a:lnSpc>
              <a:spcBef>
                <a:spcPts val="1400"/>
              </a:spcBef>
            </a:pPr>
            <a:r>
              <a:rPr lang="en-US" sz="1800" dirty="0">
                <a:solidFill>
                  <a:schemeClr val="accent3">
                    <a:lumMod val="25000"/>
                  </a:schemeClr>
                </a:solidFill>
                <a:latin typeface="Abadi"/>
              </a:rPr>
              <a:t>There were 10 total launches</a:t>
            </a:r>
          </a:p>
          <a:p>
            <a:pPr lvl="1">
              <a:lnSpc>
                <a:spcPct val="100000"/>
              </a:lnSpc>
              <a:spcBef>
                <a:spcPts val="1400"/>
              </a:spcBef>
            </a:pPr>
            <a:r>
              <a:rPr lang="en-US" sz="1800" dirty="0">
                <a:solidFill>
                  <a:schemeClr val="accent3">
                    <a:lumMod val="25000"/>
                  </a:schemeClr>
                </a:solidFill>
                <a:latin typeface="Abadi"/>
              </a:rPr>
              <a:t>Among the 10, 6 were successful (red) and 4 were failed (green)</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VAFB SLC-4E Launching Record </a:t>
            </a:r>
          </a:p>
        </p:txBody>
      </p:sp>
      <p:pic>
        <p:nvPicPr>
          <p:cNvPr id="7" name="Picture 6" descr="A map of a city&#10;&#10;Description automatically generated">
            <a:extLst>
              <a:ext uri="{FF2B5EF4-FFF2-40B4-BE49-F238E27FC236}">
                <a16:creationId xmlns:a16="http://schemas.microsoft.com/office/drawing/2014/main" id="{2B8EC073-61EF-AA8A-1E4A-F30C6B40C5D5}"/>
              </a:ext>
            </a:extLst>
          </p:cNvPr>
          <p:cNvPicPr>
            <a:picLocks noChangeAspect="1"/>
          </p:cNvPicPr>
          <p:nvPr/>
        </p:nvPicPr>
        <p:blipFill>
          <a:blip r:embed="rId3"/>
          <a:stretch>
            <a:fillRect/>
          </a:stretch>
        </p:blipFill>
        <p:spPr>
          <a:xfrm>
            <a:off x="853843" y="2142140"/>
            <a:ext cx="5411378" cy="371830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28625" y="1690688"/>
            <a:ext cx="4438186"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Screenshot shows the launch pad and nearby railways</a:t>
            </a:r>
          </a:p>
          <a:p>
            <a:pPr>
              <a:lnSpc>
                <a:spcPct val="100000"/>
              </a:lnSpc>
              <a:spcBef>
                <a:spcPts val="1400"/>
              </a:spcBef>
            </a:pPr>
            <a:r>
              <a:rPr lang="en-US" sz="2200" dirty="0">
                <a:solidFill>
                  <a:schemeClr val="accent3">
                    <a:lumMod val="25000"/>
                  </a:schemeClr>
                </a:solidFill>
                <a:latin typeface="Abadi"/>
              </a:rPr>
              <a:t>The shortest distance between the launch pad and the railway is about 0.015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VAFB SLC-4E and Railway</a:t>
            </a:r>
          </a:p>
        </p:txBody>
      </p:sp>
      <p:pic>
        <p:nvPicPr>
          <p:cNvPr id="7" name="Picture 6" descr="A map of a city&#10;&#10;Description automatically generated">
            <a:extLst>
              <a:ext uri="{FF2B5EF4-FFF2-40B4-BE49-F238E27FC236}">
                <a16:creationId xmlns:a16="http://schemas.microsoft.com/office/drawing/2014/main" id="{852CEC0C-132C-7CC5-D9DF-229EE6567418}"/>
              </a:ext>
            </a:extLst>
          </p:cNvPr>
          <p:cNvPicPr>
            <a:picLocks noChangeAspect="1"/>
          </p:cNvPicPr>
          <p:nvPr/>
        </p:nvPicPr>
        <p:blipFill>
          <a:blip r:embed="rId3"/>
          <a:stretch>
            <a:fillRect/>
          </a:stretch>
        </p:blipFill>
        <p:spPr>
          <a:xfrm>
            <a:off x="906389" y="1690688"/>
            <a:ext cx="5907701" cy="409898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5968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Screenshot of pie chart for all sites below show the successful launches at each site to the total number of successful launches</a:t>
            </a:r>
          </a:p>
          <a:p>
            <a:pPr>
              <a:lnSpc>
                <a:spcPct val="100000"/>
              </a:lnSpc>
              <a:spcBef>
                <a:spcPts val="1400"/>
              </a:spcBef>
            </a:pPr>
            <a:r>
              <a:rPr lang="en-US" sz="2200" dirty="0">
                <a:solidFill>
                  <a:schemeClr val="accent3">
                    <a:lumMod val="25000"/>
                  </a:schemeClr>
                </a:solidFill>
                <a:latin typeface="Abadi"/>
              </a:rPr>
              <a:t>KSC LC-39A has the largest count of successful launches, while CCAFS SLC-40 has the least successful among the four sites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Success Launches by All Site</a:t>
            </a:r>
          </a:p>
        </p:txBody>
      </p:sp>
      <p:pic>
        <p:nvPicPr>
          <p:cNvPr id="4" name="Picture 3" descr="A screen shot of a graph&#10;&#10;Description automatically generated">
            <a:extLst>
              <a:ext uri="{FF2B5EF4-FFF2-40B4-BE49-F238E27FC236}">
                <a16:creationId xmlns:a16="http://schemas.microsoft.com/office/drawing/2014/main" id="{9ABEA4B2-6FC5-FAEB-B4FC-26B1526468C8}"/>
              </a:ext>
            </a:extLst>
          </p:cNvPr>
          <p:cNvPicPr>
            <a:picLocks noChangeAspect="1"/>
          </p:cNvPicPr>
          <p:nvPr/>
        </p:nvPicPr>
        <p:blipFill rotWithShape="1">
          <a:blip r:embed="rId3"/>
          <a:srcRect b="56872"/>
          <a:stretch/>
        </p:blipFill>
        <p:spPr>
          <a:xfrm>
            <a:off x="18258" y="3815440"/>
            <a:ext cx="12173742" cy="20631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3382" y="1658211"/>
            <a:ext cx="10399485" cy="406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400" b="0" i="0" dirty="0">
                <a:effectLst/>
                <a:latin typeface="-apple-system"/>
              </a:rPr>
              <a:t>SpaceX advertises Falcon 9 rocket launches on its website with a cost of 62 million dollars, while other providers’ cost upward of 165 million dollars each. </a:t>
            </a:r>
          </a:p>
          <a:p>
            <a:pPr lvl="1">
              <a:spcBef>
                <a:spcPts val="1400"/>
              </a:spcBef>
            </a:pPr>
            <a:r>
              <a:rPr lang="en-US" sz="1400" b="0" i="0" dirty="0">
                <a:effectLst/>
                <a:latin typeface="-apple-system"/>
              </a:rPr>
              <a:t>Much of SpaceX’s savings is because SpaceX can reuse the first stage of rockets. If we can determine if the first stage will land, we can determine the cost of a launch</a:t>
            </a:r>
          </a:p>
          <a:p>
            <a:pPr lvl="1">
              <a:spcBef>
                <a:spcPts val="1400"/>
              </a:spcBef>
            </a:pPr>
            <a:r>
              <a:rPr lang="en-US" sz="1400" b="0" i="0" dirty="0">
                <a:effectLst/>
                <a:latin typeface="-apple-system"/>
              </a:rPr>
              <a:t>This information can be used if an alternate company wants to bid against SpaceX for a rocket launch.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400" b="0" i="0" dirty="0">
                <a:effectLst/>
                <a:latin typeface="-apple-system"/>
              </a:rPr>
              <a:t>Can we predict if the Falcon 9 rocket’s first stage will land successfully or not based on data of the rocket, orbit, launch site, and previous launch outcome using machine learning methods?</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Pie chart shows the success and unsuccess launch ratio at Site KSC LC-39A, which is the one with the highest success ratio; 73.1% success vs 26.9% fail</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Sites with Highest Success Ratio</a:t>
            </a:r>
          </a:p>
        </p:txBody>
      </p:sp>
      <p:pic>
        <p:nvPicPr>
          <p:cNvPr id="4" name="Picture 3" descr="A screenshot of a graph&#10;&#10;Description automatically generated">
            <a:extLst>
              <a:ext uri="{FF2B5EF4-FFF2-40B4-BE49-F238E27FC236}">
                <a16:creationId xmlns:a16="http://schemas.microsoft.com/office/drawing/2014/main" id="{A12A23FC-43CE-5EC3-0176-1E2E162B43B7}"/>
              </a:ext>
            </a:extLst>
          </p:cNvPr>
          <p:cNvPicPr>
            <a:picLocks noChangeAspect="1"/>
          </p:cNvPicPr>
          <p:nvPr/>
        </p:nvPicPr>
        <p:blipFill rotWithShape="1">
          <a:blip r:embed="rId3"/>
          <a:srcRect b="57643"/>
          <a:stretch/>
        </p:blipFill>
        <p:spPr>
          <a:xfrm>
            <a:off x="0" y="3507737"/>
            <a:ext cx="12190852" cy="20297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96532"/>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Screenshots show Payload vs. Launch Outcome scatter plot for all sites with different payload selected in the range slider</a:t>
            </a:r>
          </a:p>
          <a:p>
            <a:pPr>
              <a:lnSpc>
                <a:spcPct val="100000"/>
              </a:lnSpc>
              <a:spcBef>
                <a:spcPts val="1400"/>
              </a:spcBef>
            </a:pPr>
            <a:r>
              <a:rPr lang="en-US" sz="2200" dirty="0">
                <a:solidFill>
                  <a:schemeClr val="accent3">
                    <a:lumMod val="25000"/>
                  </a:schemeClr>
                </a:solidFill>
                <a:latin typeface="Abadi"/>
              </a:rPr>
              <a:t>Payload range from 0 to 9600 Kg. Booster version FT has the largest amount of successful launches. There is no clear correlation between payload and outcome.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descr="A screenshot of a computer&#10;&#10;Description automatically generated">
            <a:extLst>
              <a:ext uri="{FF2B5EF4-FFF2-40B4-BE49-F238E27FC236}">
                <a16:creationId xmlns:a16="http://schemas.microsoft.com/office/drawing/2014/main" id="{43D48689-3D63-7B23-CF73-3FC7C419D895}"/>
              </a:ext>
            </a:extLst>
          </p:cNvPr>
          <p:cNvPicPr>
            <a:picLocks noChangeAspect="1"/>
          </p:cNvPicPr>
          <p:nvPr/>
        </p:nvPicPr>
        <p:blipFill>
          <a:blip r:embed="rId4"/>
          <a:stretch>
            <a:fillRect/>
          </a:stretch>
        </p:blipFill>
        <p:spPr>
          <a:xfrm>
            <a:off x="34896" y="4994380"/>
            <a:ext cx="12157104" cy="1770693"/>
          </a:xfrm>
          <a:prstGeom prst="rect">
            <a:avLst/>
          </a:prstGeom>
        </p:spPr>
      </p:pic>
      <p:pic>
        <p:nvPicPr>
          <p:cNvPr id="7" name="Picture 6" descr="A screenshot of a calendar&#10;&#10;Description automatically generated">
            <a:extLst>
              <a:ext uri="{FF2B5EF4-FFF2-40B4-BE49-F238E27FC236}">
                <a16:creationId xmlns:a16="http://schemas.microsoft.com/office/drawing/2014/main" id="{FD337526-6083-A382-E740-0699E4109B3A}"/>
              </a:ext>
            </a:extLst>
          </p:cNvPr>
          <p:cNvPicPr>
            <a:picLocks noChangeAspect="1"/>
          </p:cNvPicPr>
          <p:nvPr/>
        </p:nvPicPr>
        <p:blipFill>
          <a:blip r:embed="rId5"/>
          <a:stretch>
            <a:fillRect/>
          </a:stretch>
        </p:blipFill>
        <p:spPr>
          <a:xfrm>
            <a:off x="0" y="3081284"/>
            <a:ext cx="12192000" cy="191309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08292"/>
            <a:ext cx="6009930" cy="669532"/>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altLang="zh-CN" sz="2200" dirty="0">
                <a:solidFill>
                  <a:schemeClr val="accent3">
                    <a:lumMod val="25000"/>
                  </a:schemeClr>
                </a:solidFill>
                <a:latin typeface="Abadi"/>
              </a:rPr>
              <a:t>Figure</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1.</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Accuracy</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of</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the</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four</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classification</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methods</a:t>
            </a:r>
            <a:r>
              <a:rPr lang="zh-CN" alt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bars&#10;&#10;Description automatically generated with medium confidence">
            <a:extLst>
              <a:ext uri="{FF2B5EF4-FFF2-40B4-BE49-F238E27FC236}">
                <a16:creationId xmlns:a16="http://schemas.microsoft.com/office/drawing/2014/main" id="{DC7A6C60-5689-0D8A-DDFC-EC2E15ECD1FB}"/>
              </a:ext>
            </a:extLst>
          </p:cNvPr>
          <p:cNvPicPr>
            <a:picLocks noChangeAspect="1"/>
          </p:cNvPicPr>
          <p:nvPr/>
        </p:nvPicPr>
        <p:blipFill rotWithShape="1">
          <a:blip r:embed="rId4"/>
          <a:srcRect l="4267"/>
          <a:stretch/>
        </p:blipFill>
        <p:spPr>
          <a:xfrm>
            <a:off x="840058" y="2477824"/>
            <a:ext cx="5764041" cy="3181030"/>
          </a:xfrm>
          <a:prstGeom prst="rect">
            <a:avLst/>
          </a:prstGeom>
        </p:spPr>
      </p:pic>
      <p:sp>
        <p:nvSpPr>
          <p:cNvPr id="6" name="Content Placeholder 4">
            <a:extLst>
              <a:ext uri="{FF2B5EF4-FFF2-40B4-BE49-F238E27FC236}">
                <a16:creationId xmlns:a16="http://schemas.microsoft.com/office/drawing/2014/main" id="{D06DEF13-D5D2-6EFE-97A8-7ED352574402}"/>
              </a:ext>
            </a:extLst>
          </p:cNvPr>
          <p:cNvSpPr txBox="1">
            <a:spLocks/>
          </p:cNvSpPr>
          <p:nvPr/>
        </p:nvSpPr>
        <p:spPr>
          <a:xfrm>
            <a:off x="7495571" y="2998214"/>
            <a:ext cx="4356410" cy="28821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zh-CN" sz="2200" dirty="0">
                <a:solidFill>
                  <a:schemeClr val="accent3">
                    <a:lumMod val="25000"/>
                  </a:schemeClr>
                </a:solidFill>
                <a:latin typeface="Abadi"/>
              </a:rPr>
              <a:t>Conclusion:</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Decision</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Tree</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Classifier</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has</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the</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highest</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accuracy</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among</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the</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four</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methods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83299" y="2749662"/>
            <a:ext cx="4143960" cy="3434651"/>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classifier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successfully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forecasts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15</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out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of</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18</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landing</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outcome,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including</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12</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successful</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landing</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and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3</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unsuccessful</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landing</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classifier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has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3</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false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negative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and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0</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false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positive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forecasts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diagram&#10;&#10;Description automatically generated with medium confidence">
            <a:extLst>
              <a:ext uri="{FF2B5EF4-FFF2-40B4-BE49-F238E27FC236}">
                <a16:creationId xmlns:a16="http://schemas.microsoft.com/office/drawing/2014/main" id="{18D23266-D60F-4238-CF44-B9297005CF40}"/>
              </a:ext>
            </a:extLst>
          </p:cNvPr>
          <p:cNvPicPr>
            <a:picLocks noChangeAspect="1"/>
          </p:cNvPicPr>
          <p:nvPr/>
        </p:nvPicPr>
        <p:blipFill>
          <a:blip r:embed="rId3"/>
          <a:stretch>
            <a:fillRect/>
          </a:stretch>
        </p:blipFill>
        <p:spPr>
          <a:xfrm>
            <a:off x="1171188" y="2749662"/>
            <a:ext cx="4337515" cy="3548179"/>
          </a:xfrm>
          <a:prstGeom prst="rect">
            <a:avLst/>
          </a:prstGeom>
        </p:spPr>
      </p:pic>
      <p:sp>
        <p:nvSpPr>
          <p:cNvPr id="6" name="Content Placeholder 4">
            <a:extLst>
              <a:ext uri="{FF2B5EF4-FFF2-40B4-BE49-F238E27FC236}">
                <a16:creationId xmlns:a16="http://schemas.microsoft.com/office/drawing/2014/main" id="{09E3B6B9-ACF3-DC84-3C8C-F0C4631EF13A}"/>
              </a:ext>
            </a:extLst>
          </p:cNvPr>
          <p:cNvSpPr txBox="1">
            <a:spLocks/>
          </p:cNvSpPr>
          <p:nvPr/>
        </p:nvSpPr>
        <p:spPr>
          <a:xfrm>
            <a:off x="825190" y="1904936"/>
            <a:ext cx="5270810" cy="103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altLang="zh-CN" sz="2200" dirty="0">
                <a:solidFill>
                  <a:schemeClr val="accent3">
                    <a:lumMod val="25000"/>
                  </a:schemeClr>
                </a:solidFill>
                <a:latin typeface="Abadi"/>
              </a:rPr>
              <a:t>Figure</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1.</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confusion</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matrix</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of</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decision</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tree</a:t>
            </a:r>
            <a:r>
              <a:rPr lang="zh-CN" altLang="en-US" sz="2200" dirty="0">
                <a:solidFill>
                  <a:schemeClr val="accent3">
                    <a:lumMod val="25000"/>
                  </a:schemeClr>
                </a:solidFill>
                <a:latin typeface="Abadi"/>
              </a:rPr>
              <a:t> </a:t>
            </a:r>
            <a:r>
              <a:rPr lang="en-US" altLang="zh-CN" sz="2200" dirty="0">
                <a:solidFill>
                  <a:schemeClr val="accent3">
                    <a:lumMod val="25000"/>
                  </a:schemeClr>
                </a:solidFill>
                <a:latin typeface="Abadi"/>
              </a:rPr>
              <a:t>classifier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All</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four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methods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successfully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predicted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over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80%</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of</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landing</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outcomes</a:t>
            </a:r>
          </a:p>
          <a:p>
            <a:pPr>
              <a:lnSpc>
                <a:spcPct val="100000"/>
              </a:lnSpc>
              <a:spcBef>
                <a:spcPts val="1400"/>
              </a:spcBef>
            </a:pPr>
            <a:r>
              <a:rPr lang="en-US" altLang="zh-CN" sz="2200" dirty="0">
                <a:solidFill>
                  <a:schemeClr val="accent3">
                    <a:lumMod val="25000"/>
                  </a:schemeClr>
                </a:solidFill>
                <a:latin typeface="Abadi" panose="020B0604020104020204" pitchFamily="34" charset="0"/>
              </a:rPr>
              <a:t>Among</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4</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prediction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methods,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decision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tree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classifier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has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highest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forecasting</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accuracy</a:t>
            </a:r>
            <a:r>
              <a:rPr lang="zh-CN" altLang="en-US" sz="2200" dirty="0">
                <a:solidFill>
                  <a:schemeClr val="accent3">
                    <a:lumMod val="25000"/>
                  </a:schemeClr>
                </a:solidFill>
                <a:latin typeface="Abadi" panose="020B0604020104020204" pitchFamily="34" charset="0"/>
              </a:rPr>
              <a:t> </a:t>
            </a:r>
            <a:endParaRPr lang="en-US" altLang="zh-CN" sz="2200" dirty="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a:solidFill>
                  <a:schemeClr val="accent3">
                    <a:lumMod val="25000"/>
                  </a:schemeClr>
                </a:solidFill>
                <a:latin typeface="Abadi" panose="020B0604020104020204" pitchFamily="34" charset="0"/>
              </a:rPr>
              <a:t>Grid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Search</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able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to</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find</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best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combination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of</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parameters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for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each</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method</a:t>
            </a:r>
          </a:p>
          <a:p>
            <a:pPr>
              <a:lnSpc>
                <a:spcPct val="100000"/>
              </a:lnSpc>
              <a:spcBef>
                <a:spcPts val="1400"/>
              </a:spcBef>
            </a:pP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more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complex</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methods,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those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having</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more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parameters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or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takes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longer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time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to</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run,</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do</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not</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necessarily</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render</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more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accurate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predictions</a:t>
            </a:r>
            <a:r>
              <a:rPr lang="zh-CN" alt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br>
              <a:rPr lang="en-US" sz="8800" dirty="0">
                <a:solidFill>
                  <a:srgbClr val="0B49CB"/>
                </a:solidFill>
                <a:latin typeface="Abadi"/>
              </a:rPr>
            </a:br>
            <a:endParaRPr lang="en-US" sz="8800" dirty="0">
              <a:solidFill>
                <a:srgbClr val="0B49CB"/>
              </a:solidFill>
              <a:latin typeface="Abadi"/>
            </a:endParaRPr>
          </a:p>
          <a:p>
            <a:pPr>
              <a:lnSpc>
                <a:spcPct val="120000"/>
              </a:lnSpc>
              <a:spcBef>
                <a:spcPts val="300"/>
              </a:spcBef>
            </a:pPr>
            <a:r>
              <a:rPr lang="en-US" sz="8800" dirty="0">
                <a:solidFill>
                  <a:schemeClr val="accent3">
                    <a:lumMod val="25000"/>
                  </a:schemeClr>
                </a:solidFill>
                <a:latin typeface="Abadi"/>
              </a:rPr>
              <a:t>Data collection methodology:</a:t>
            </a:r>
          </a:p>
          <a:p>
            <a:pPr lvl="1">
              <a:lnSpc>
                <a:spcPct val="120000"/>
              </a:lnSpc>
              <a:spcBef>
                <a:spcPts val="300"/>
              </a:spcBef>
            </a:pPr>
            <a:r>
              <a:rPr lang="en-US" sz="5600" dirty="0">
                <a:solidFill>
                  <a:schemeClr val="accent1"/>
                </a:solidFill>
                <a:latin typeface="Abadi"/>
              </a:rPr>
              <a:t>Collect data of past launches through the SpaceX API requests and web scraping of Wikipedia webpage</a:t>
            </a:r>
          </a:p>
          <a:p>
            <a:pPr>
              <a:lnSpc>
                <a:spcPct val="120000"/>
              </a:lnSpc>
              <a:spcBef>
                <a:spcPts val="300"/>
              </a:spcBef>
            </a:pPr>
            <a:r>
              <a:rPr lang="en-US" sz="8800" dirty="0">
                <a:solidFill>
                  <a:schemeClr val="accent3">
                    <a:lumMod val="25000"/>
                  </a:schemeClr>
                </a:solidFill>
                <a:latin typeface="Abadi"/>
              </a:rPr>
              <a:t>Perform data wrangling</a:t>
            </a:r>
          </a:p>
          <a:p>
            <a:pPr lvl="1">
              <a:lnSpc>
                <a:spcPct val="120000"/>
              </a:lnSpc>
              <a:spcBef>
                <a:spcPts val="300"/>
              </a:spcBef>
            </a:pPr>
            <a:r>
              <a:rPr lang="en-US" altLang="zh-CN" sz="5600" dirty="0">
                <a:solidFill>
                  <a:schemeClr val="accent1"/>
                </a:solidFill>
                <a:latin typeface="Abadi"/>
              </a:rPr>
              <a:t>Data</a:t>
            </a:r>
            <a:r>
              <a:rPr lang="zh-CN" altLang="en-US" sz="5600" dirty="0">
                <a:solidFill>
                  <a:schemeClr val="accent1"/>
                </a:solidFill>
                <a:latin typeface="Abadi"/>
              </a:rPr>
              <a:t> </a:t>
            </a:r>
            <a:r>
              <a:rPr lang="en-US" altLang="zh-CN" sz="5600" dirty="0">
                <a:solidFill>
                  <a:schemeClr val="accent1"/>
                </a:solidFill>
                <a:latin typeface="Abadi"/>
              </a:rPr>
              <a:t>selection:</a:t>
            </a:r>
            <a:r>
              <a:rPr lang="zh-CN" altLang="en-US" sz="5600" dirty="0">
                <a:solidFill>
                  <a:schemeClr val="accent1"/>
                </a:solidFill>
                <a:latin typeface="Abadi"/>
              </a:rPr>
              <a:t> </a:t>
            </a:r>
            <a:r>
              <a:rPr lang="en-US" altLang="zh-CN" sz="5600" dirty="0">
                <a:solidFill>
                  <a:schemeClr val="accent1"/>
                </a:solidFill>
                <a:latin typeface="Abadi"/>
              </a:rPr>
              <a:t>keep</a:t>
            </a:r>
            <a:r>
              <a:rPr lang="zh-CN" altLang="en-US" sz="5600" dirty="0">
                <a:solidFill>
                  <a:schemeClr val="accent1"/>
                </a:solidFill>
                <a:latin typeface="Abadi"/>
              </a:rPr>
              <a:t> </a:t>
            </a:r>
            <a:r>
              <a:rPr lang="en-US" altLang="zh-CN" sz="5600" dirty="0">
                <a:solidFill>
                  <a:schemeClr val="accent1"/>
                </a:solidFill>
                <a:latin typeface="Abadi"/>
              </a:rPr>
              <a:t>only</a:t>
            </a:r>
            <a:r>
              <a:rPr lang="zh-CN" altLang="en-US" sz="5600" dirty="0">
                <a:solidFill>
                  <a:schemeClr val="accent1"/>
                </a:solidFill>
                <a:latin typeface="Abadi"/>
              </a:rPr>
              <a:t> </a:t>
            </a:r>
            <a:r>
              <a:rPr lang="en-US" altLang="zh-CN" sz="5600" dirty="0">
                <a:solidFill>
                  <a:schemeClr val="accent1"/>
                </a:solidFill>
                <a:latin typeface="Abadi"/>
              </a:rPr>
              <a:t>the data fields useful for launch outcome prediction</a:t>
            </a:r>
          </a:p>
          <a:p>
            <a:pPr lvl="1">
              <a:lnSpc>
                <a:spcPct val="120000"/>
              </a:lnSpc>
              <a:spcBef>
                <a:spcPts val="300"/>
              </a:spcBef>
            </a:pPr>
            <a:r>
              <a:rPr lang="en-US" sz="5600" dirty="0">
                <a:solidFill>
                  <a:schemeClr val="accent1"/>
                </a:solidFill>
                <a:latin typeface="Abadi"/>
              </a:rPr>
              <a:t>Data cleaning: fill </a:t>
            </a:r>
            <a:r>
              <a:rPr lang="en-US" sz="5600" dirty="0" err="1">
                <a:solidFill>
                  <a:schemeClr val="accent1"/>
                </a:solidFill>
                <a:latin typeface="Abadi"/>
              </a:rPr>
              <a:t>NaNs</a:t>
            </a:r>
            <a:r>
              <a:rPr lang="en-US" sz="5600" dirty="0">
                <a:solidFill>
                  <a:schemeClr val="accent1"/>
                </a:solidFill>
                <a:latin typeface="Abadi"/>
              </a:rPr>
              <a:t> and remove samples irrelevant or contain erroneous values</a:t>
            </a:r>
          </a:p>
          <a:p>
            <a:pPr lvl="1">
              <a:lnSpc>
                <a:spcPct val="120000"/>
              </a:lnSpc>
              <a:spcBef>
                <a:spcPts val="300"/>
              </a:spcBef>
            </a:pPr>
            <a:r>
              <a:rPr lang="en-US" sz="5600" dirty="0">
                <a:solidFill>
                  <a:schemeClr val="accent1"/>
                </a:solidFill>
                <a:latin typeface="Abadi"/>
              </a:rPr>
              <a:t>Data formatting and encoding: convert data to format that facilitate model prediction</a:t>
            </a:r>
          </a:p>
          <a:p>
            <a:pPr>
              <a:lnSpc>
                <a:spcPct val="120000"/>
              </a:lnSpc>
              <a:spcBef>
                <a:spcPts val="3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300"/>
              </a:spcBef>
            </a:pPr>
            <a:r>
              <a:rPr lang="en-US" altLang="zh-CN" sz="5600" dirty="0">
                <a:solidFill>
                  <a:schemeClr val="accent1"/>
                </a:solidFill>
                <a:latin typeface="Abadi"/>
              </a:rPr>
              <a:t>Using SQL and Python to collect, visualize, and map data from different sources</a:t>
            </a:r>
            <a:endParaRPr lang="en-US" sz="5600" dirty="0">
              <a:solidFill>
                <a:schemeClr val="accent3">
                  <a:lumMod val="25000"/>
                </a:schemeClr>
              </a:solidFill>
              <a:latin typeface="Abadi"/>
            </a:endParaRPr>
          </a:p>
          <a:p>
            <a:pPr>
              <a:lnSpc>
                <a:spcPct val="120000"/>
              </a:lnSpc>
              <a:spcBef>
                <a:spcPts val="3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300"/>
              </a:spcBef>
            </a:pPr>
            <a:r>
              <a:rPr lang="en-US" altLang="zh-CN" sz="5600" dirty="0">
                <a:solidFill>
                  <a:schemeClr val="accent1"/>
                </a:solidFill>
                <a:latin typeface="Abadi"/>
              </a:rPr>
              <a:t>Building dashboard to interactively visualize and explore the relationship among data fields </a:t>
            </a:r>
            <a:endParaRPr lang="en-US" sz="5600" dirty="0">
              <a:solidFill>
                <a:schemeClr val="accent3">
                  <a:lumMod val="25000"/>
                </a:schemeClr>
              </a:solidFill>
              <a:latin typeface="Abadi"/>
            </a:endParaRPr>
          </a:p>
          <a:p>
            <a:pPr>
              <a:lnSpc>
                <a:spcPct val="120000"/>
              </a:lnSpc>
              <a:spcBef>
                <a:spcPts val="300"/>
              </a:spcBef>
            </a:pPr>
            <a:r>
              <a:rPr lang="en-US" sz="8800" dirty="0">
                <a:solidFill>
                  <a:schemeClr val="accent3">
                    <a:lumMod val="25000"/>
                  </a:schemeClr>
                </a:solidFill>
                <a:latin typeface="Abadi"/>
              </a:rPr>
              <a:t>Perform predictive analysis using classification models</a:t>
            </a:r>
          </a:p>
          <a:p>
            <a:pPr lvl="1">
              <a:lnSpc>
                <a:spcPct val="120000"/>
              </a:lnSpc>
              <a:spcBef>
                <a:spcPts val="300"/>
              </a:spcBef>
            </a:pPr>
            <a:r>
              <a:rPr lang="en-US" sz="5600" dirty="0">
                <a:solidFill>
                  <a:schemeClr val="accent1"/>
                </a:solidFill>
                <a:latin typeface="Abadi"/>
              </a:rPr>
              <a:t>Build, tune, and evaluate 4 classification models to predict launching outcome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7" y="1800225"/>
            <a:ext cx="69031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Collecting detailed rocket and launch data with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Using </a:t>
            </a:r>
            <a:r>
              <a:rPr lang="en-US" sz="1800" dirty="0" err="1">
                <a:solidFill>
                  <a:schemeClr val="accent3">
                    <a:lumMod val="25000"/>
                  </a:schemeClr>
                </a:solidFill>
                <a:latin typeface="Abadi" panose="020B0604020104020204" pitchFamily="34" charset="0"/>
              </a:rPr>
              <a:t>requests.get</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url</a:t>
            </a:r>
            <a:r>
              <a:rPr lang="en-US" sz="1800" dirty="0">
                <a:solidFill>
                  <a:schemeClr val="accent3">
                    <a:lumMod val="25000"/>
                  </a:schemeClr>
                </a:solidFill>
                <a:latin typeface="Abadi" panose="020B0604020104020204" pitchFamily="34" charset="0"/>
              </a:rPr>
              <a:t>), status should be 200</a:t>
            </a:r>
          </a:p>
          <a:p>
            <a:pPr lvl="1">
              <a:lnSpc>
                <a:spcPct val="100000"/>
              </a:lnSpc>
              <a:spcBef>
                <a:spcPts val="1400"/>
              </a:spcBef>
            </a:pPr>
            <a:r>
              <a:rPr lang="en-US" sz="1800" dirty="0">
                <a:solidFill>
                  <a:schemeClr val="accent3">
                    <a:lumMod val="25000"/>
                  </a:schemeClr>
                </a:solidFill>
                <a:latin typeface="Abadi" panose="020B0604020104020204" pitchFamily="34" charset="0"/>
              </a:rPr>
              <a:t>Many data fields downloaded, kept only useful ones, including 'rocket', 'payloads', 'launchpad', 'cores', '</a:t>
            </a:r>
            <a:r>
              <a:rPr lang="en-US" sz="1800" dirty="0" err="1">
                <a:solidFill>
                  <a:schemeClr val="accent3">
                    <a:lumMod val="25000"/>
                  </a:schemeClr>
                </a:solidFill>
                <a:latin typeface="Abadi" panose="020B0604020104020204" pitchFamily="34" charset="0"/>
              </a:rPr>
              <a:t>flight_number</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date_utc</a:t>
            </a:r>
            <a:r>
              <a:rPr lang="en-US" sz="1800" dirty="0">
                <a:solidFill>
                  <a:schemeClr val="accent3">
                    <a:lumMod val="25000"/>
                  </a:schemeClr>
                </a:solidFill>
                <a:latin typeface="Abadi" panose="020B0604020104020204" pitchFamily="34" charset="0"/>
              </a:rPr>
              <a:t>’, etc.</a:t>
            </a:r>
          </a:p>
          <a:p>
            <a:pPr lvl="1">
              <a:lnSpc>
                <a:spcPct val="100000"/>
              </a:lnSpc>
              <a:spcBef>
                <a:spcPts val="1400"/>
              </a:spcBef>
            </a:pPr>
            <a:r>
              <a:rPr lang="en-US" sz="1800" dirty="0">
                <a:solidFill>
                  <a:schemeClr val="accent3">
                    <a:lumMod val="25000"/>
                  </a:schemeClr>
                </a:solidFill>
                <a:latin typeface="Abadi" panose="020B0604020104020204" pitchFamily="34" charset="0"/>
              </a:rPr>
              <a:t>Apply pre-defined functions to format the raw data from the API to more readable format in a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Filter the data frame and only keep Falcon 9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of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to fill </a:t>
            </a:r>
            <a:r>
              <a:rPr lang="en-US" sz="1800" dirty="0" err="1">
                <a:solidFill>
                  <a:schemeClr val="accent3">
                    <a:lumMod val="25000"/>
                  </a:schemeClr>
                </a:solidFill>
                <a:latin typeface="Abadi" panose="020B0604020104020204" pitchFamily="34" charset="0"/>
              </a:rPr>
              <a:t>NaN</a:t>
            </a:r>
            <a:r>
              <a:rPr lang="en-US" sz="1800" dirty="0">
                <a:solidFill>
                  <a:schemeClr val="accent3">
                    <a:lumMod val="25000"/>
                  </a:schemeClr>
                </a:solidFill>
                <a:latin typeface="Abadi" panose="020B0604020104020204" pitchFamily="34" charset="0"/>
              </a:rPr>
              <a:t> data</a:t>
            </a:r>
          </a:p>
          <a:p>
            <a:pPr>
              <a:lnSpc>
                <a:spcPct val="100000"/>
              </a:lnSpc>
              <a:spcBef>
                <a:spcPts val="1400"/>
              </a:spcBef>
            </a:pPr>
            <a:r>
              <a:rPr lang="en-US" sz="2200" dirty="0">
                <a:latin typeface="Abadi" panose="020B0604020104020204" pitchFamily="34" charset="0"/>
                <a:hlinkClick r:id="rId4"/>
              </a:rPr>
              <a:t>https://</a:t>
            </a:r>
            <a:r>
              <a:rPr lang="en-US" sz="2200" dirty="0" err="1">
                <a:latin typeface="Abadi" panose="020B0604020104020204" pitchFamily="34" charset="0"/>
                <a:hlinkClick r:id="rId4"/>
              </a:rPr>
              <a:t>github.com</a:t>
            </a:r>
            <a:r>
              <a:rPr lang="en-US" sz="2200" dirty="0">
                <a:latin typeface="Abadi" panose="020B0604020104020204" pitchFamily="34" charset="0"/>
                <a:hlinkClick r:id="rId4"/>
              </a:rPr>
              <a:t>/</a:t>
            </a:r>
            <a:r>
              <a:rPr lang="en-US" sz="2200" dirty="0" err="1">
                <a:latin typeface="Abadi" panose="020B0604020104020204" pitchFamily="34" charset="0"/>
                <a:hlinkClick r:id="rId4"/>
              </a:rPr>
              <a:t>dongyuegeo</a:t>
            </a:r>
            <a:r>
              <a:rPr lang="en-US" sz="2200" dirty="0">
                <a:latin typeface="Abadi" panose="020B0604020104020204" pitchFamily="34" charset="0"/>
                <a:hlinkClick r:id="rId4"/>
              </a:rPr>
              <a:t>/</a:t>
            </a:r>
            <a:r>
              <a:rPr lang="en-US" sz="2200" dirty="0" err="1">
                <a:latin typeface="Abadi" panose="020B0604020104020204" pitchFamily="34" charset="0"/>
                <a:hlinkClick r:id="rId4"/>
              </a:rPr>
              <a:t>ibm_data_science</a:t>
            </a:r>
            <a:r>
              <a:rPr lang="en-US" sz="2200" dirty="0">
                <a:latin typeface="Abadi" panose="020B0604020104020204" pitchFamily="34" charset="0"/>
                <a:hlinkClick r:id="rId4"/>
              </a:rPr>
              <a:t>/blob/main/Capstone/Code/1-jupyter-labs-spacex-data-collection-api.ipynb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520B13C2-8F45-A48B-E503-1EF321259595}"/>
              </a:ext>
            </a:extLst>
          </p:cNvPr>
          <p:cNvSpPr txBox="1"/>
          <p:nvPr/>
        </p:nvSpPr>
        <p:spPr>
          <a:xfrm>
            <a:off x="8569037" y="3165067"/>
            <a:ext cx="1690254" cy="646331"/>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Request</a:t>
            </a:r>
            <a:r>
              <a:rPr lang="zh-CN" altLang="en-US" sz="1200" dirty="0"/>
              <a:t> </a:t>
            </a:r>
            <a:r>
              <a:rPr lang="en-US" altLang="zh-CN" sz="1200" dirty="0"/>
              <a:t>raw</a:t>
            </a:r>
            <a:r>
              <a:rPr lang="zh-CN" altLang="en-US" sz="1200" dirty="0"/>
              <a:t> </a:t>
            </a:r>
            <a:r>
              <a:rPr lang="en-US" altLang="zh-CN" sz="1200" dirty="0"/>
              <a:t>SpaceX</a:t>
            </a:r>
            <a:r>
              <a:rPr lang="zh-CN" altLang="en-US" sz="1200" dirty="0"/>
              <a:t> </a:t>
            </a:r>
            <a:r>
              <a:rPr lang="en-US" altLang="zh-CN" sz="1200" dirty="0"/>
              <a:t>launch</a:t>
            </a:r>
            <a:r>
              <a:rPr lang="zh-CN" altLang="en-US" sz="1200" dirty="0"/>
              <a:t> </a:t>
            </a:r>
            <a:r>
              <a:rPr lang="en-US" altLang="zh-CN" sz="1200" dirty="0"/>
              <a:t>data</a:t>
            </a:r>
            <a:r>
              <a:rPr lang="zh-CN" altLang="en-US" sz="1200" dirty="0"/>
              <a:t> </a:t>
            </a:r>
            <a:r>
              <a:rPr lang="en-US" altLang="zh-CN" sz="1200" dirty="0"/>
              <a:t>with</a:t>
            </a:r>
            <a:r>
              <a:rPr lang="zh-CN" altLang="en-US" sz="1200" dirty="0"/>
              <a:t> </a:t>
            </a:r>
            <a:r>
              <a:rPr lang="en-US" altLang="zh-CN" sz="1200" dirty="0" err="1"/>
              <a:t>requests.get</a:t>
            </a:r>
            <a:r>
              <a:rPr lang="en-US" altLang="zh-CN" sz="1200" dirty="0"/>
              <a:t>()</a:t>
            </a:r>
            <a:endParaRPr lang="en-US" sz="1200" dirty="0"/>
          </a:p>
        </p:txBody>
      </p:sp>
      <p:sp>
        <p:nvSpPr>
          <p:cNvPr id="9" name="TextBox 8">
            <a:extLst>
              <a:ext uri="{FF2B5EF4-FFF2-40B4-BE49-F238E27FC236}">
                <a16:creationId xmlns:a16="http://schemas.microsoft.com/office/drawing/2014/main" id="{3930CBE3-140E-6553-B597-A108A644FCE7}"/>
              </a:ext>
            </a:extLst>
          </p:cNvPr>
          <p:cNvSpPr txBox="1"/>
          <p:nvPr/>
        </p:nvSpPr>
        <p:spPr>
          <a:xfrm>
            <a:off x="8569037" y="2372301"/>
            <a:ext cx="1690254" cy="461665"/>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Install</a:t>
            </a:r>
            <a:r>
              <a:rPr lang="zh-CN" altLang="en-US" sz="1200" dirty="0"/>
              <a:t> </a:t>
            </a:r>
            <a:r>
              <a:rPr lang="en-US" altLang="zh-CN" sz="1200" dirty="0"/>
              <a:t>&amp;</a:t>
            </a:r>
            <a:r>
              <a:rPr lang="zh-CN" altLang="en-US" sz="1200" dirty="0"/>
              <a:t> </a:t>
            </a:r>
            <a:r>
              <a:rPr lang="en-US" altLang="zh-CN" sz="1200" dirty="0"/>
              <a:t>import</a:t>
            </a:r>
            <a:r>
              <a:rPr lang="zh-CN" altLang="en-US" sz="1200" dirty="0"/>
              <a:t> </a:t>
            </a:r>
            <a:r>
              <a:rPr lang="en-US" altLang="zh-CN" sz="1200" dirty="0"/>
              <a:t>package,</a:t>
            </a:r>
            <a:r>
              <a:rPr lang="zh-CN" altLang="en-US" sz="1200" dirty="0"/>
              <a:t> </a:t>
            </a:r>
            <a:r>
              <a:rPr lang="en-US" altLang="zh-CN" sz="1200" dirty="0"/>
              <a:t>pre-define</a:t>
            </a:r>
            <a:r>
              <a:rPr lang="zh-CN" altLang="en-US" sz="1200" dirty="0"/>
              <a:t> </a:t>
            </a:r>
            <a:r>
              <a:rPr lang="en-US" altLang="zh-CN" sz="1200" dirty="0"/>
              <a:t>functions</a:t>
            </a:r>
            <a:endParaRPr lang="en-US" sz="1200" dirty="0"/>
          </a:p>
        </p:txBody>
      </p:sp>
      <p:cxnSp>
        <p:nvCxnSpPr>
          <p:cNvPr id="11" name="Straight Arrow Connector 10">
            <a:extLst>
              <a:ext uri="{FF2B5EF4-FFF2-40B4-BE49-F238E27FC236}">
                <a16:creationId xmlns:a16="http://schemas.microsoft.com/office/drawing/2014/main" id="{B3936055-EF69-BC6E-EA43-9AC5042B7825}"/>
              </a:ext>
            </a:extLst>
          </p:cNvPr>
          <p:cNvCxnSpPr>
            <a:cxnSpLocks/>
            <a:stCxn id="9" idx="2"/>
            <a:endCxn id="7" idx="0"/>
          </p:cNvCxnSpPr>
          <p:nvPr/>
        </p:nvCxnSpPr>
        <p:spPr>
          <a:xfrm>
            <a:off x="9414164" y="2833966"/>
            <a:ext cx="0" cy="3311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85828F0-A918-560E-BEF6-7C502C3B2A5D}"/>
              </a:ext>
            </a:extLst>
          </p:cNvPr>
          <p:cNvSpPr txBox="1"/>
          <p:nvPr/>
        </p:nvSpPr>
        <p:spPr>
          <a:xfrm>
            <a:off x="8569037" y="4174190"/>
            <a:ext cx="1690254" cy="461665"/>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Extract</a:t>
            </a:r>
            <a:r>
              <a:rPr lang="zh-CN" altLang="en-US" sz="1200" dirty="0"/>
              <a:t> </a:t>
            </a:r>
            <a:r>
              <a:rPr lang="en-US" altLang="zh-CN" sz="1200" dirty="0"/>
              <a:t>useful</a:t>
            </a:r>
            <a:r>
              <a:rPr lang="zh-CN" altLang="en-US" sz="1200" dirty="0"/>
              <a:t> </a:t>
            </a:r>
            <a:r>
              <a:rPr lang="en-US" altLang="zh-CN" sz="1200" dirty="0"/>
              <a:t>fields</a:t>
            </a:r>
            <a:r>
              <a:rPr lang="zh-CN" altLang="en-US" sz="1200" dirty="0"/>
              <a:t> </a:t>
            </a:r>
            <a:r>
              <a:rPr lang="en-US" altLang="zh-CN" sz="1200" dirty="0"/>
              <a:t>and</a:t>
            </a:r>
            <a:r>
              <a:rPr lang="zh-CN" altLang="en-US" sz="1200" dirty="0"/>
              <a:t> </a:t>
            </a:r>
            <a:r>
              <a:rPr lang="en-US" altLang="zh-CN" sz="1200" dirty="0"/>
              <a:t>format</a:t>
            </a:r>
            <a:r>
              <a:rPr lang="zh-CN" altLang="en-US" sz="1200" dirty="0"/>
              <a:t> </a:t>
            </a:r>
            <a:r>
              <a:rPr lang="en-US" altLang="zh-CN" sz="1200" dirty="0"/>
              <a:t>into</a:t>
            </a:r>
            <a:r>
              <a:rPr lang="zh-CN" altLang="en-US" sz="1200" dirty="0"/>
              <a:t> </a:t>
            </a:r>
            <a:r>
              <a:rPr lang="en-US" altLang="zh-CN" sz="1200" dirty="0"/>
              <a:t>data</a:t>
            </a:r>
            <a:r>
              <a:rPr lang="zh-CN" altLang="en-US" sz="1200" dirty="0"/>
              <a:t> </a:t>
            </a:r>
            <a:r>
              <a:rPr lang="en-US" altLang="zh-CN" sz="1200" dirty="0"/>
              <a:t>frame</a:t>
            </a:r>
            <a:endParaRPr lang="en-US" sz="1200" dirty="0"/>
          </a:p>
        </p:txBody>
      </p:sp>
      <p:cxnSp>
        <p:nvCxnSpPr>
          <p:cNvPr id="18" name="Straight Arrow Connector 17">
            <a:extLst>
              <a:ext uri="{FF2B5EF4-FFF2-40B4-BE49-F238E27FC236}">
                <a16:creationId xmlns:a16="http://schemas.microsoft.com/office/drawing/2014/main" id="{B394A587-1BCF-B171-5A4B-B3E592F25A22}"/>
              </a:ext>
            </a:extLst>
          </p:cNvPr>
          <p:cNvCxnSpPr>
            <a:cxnSpLocks/>
            <a:stCxn id="7" idx="2"/>
            <a:endCxn id="17" idx="0"/>
          </p:cNvCxnSpPr>
          <p:nvPr/>
        </p:nvCxnSpPr>
        <p:spPr>
          <a:xfrm>
            <a:off x="9414164" y="3811398"/>
            <a:ext cx="0" cy="362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8680BD3-4C37-14C7-27C6-55D0657EC4C8}"/>
              </a:ext>
            </a:extLst>
          </p:cNvPr>
          <p:cNvSpPr txBox="1"/>
          <p:nvPr/>
        </p:nvSpPr>
        <p:spPr>
          <a:xfrm>
            <a:off x="8569037" y="4998647"/>
            <a:ext cx="1690254" cy="646331"/>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Filter</a:t>
            </a:r>
            <a:r>
              <a:rPr lang="zh-CN" altLang="en-US" sz="1200" dirty="0"/>
              <a:t> </a:t>
            </a:r>
            <a:r>
              <a:rPr lang="en-US" altLang="zh-CN" sz="1200" dirty="0"/>
              <a:t>out</a:t>
            </a:r>
            <a:r>
              <a:rPr lang="zh-CN" altLang="en-US" sz="1200" dirty="0"/>
              <a:t> </a:t>
            </a:r>
            <a:r>
              <a:rPr lang="en-US" altLang="zh-CN" sz="1200" dirty="0"/>
              <a:t>and</a:t>
            </a:r>
            <a:r>
              <a:rPr lang="zh-CN" altLang="en-US" sz="1200" dirty="0"/>
              <a:t> </a:t>
            </a:r>
            <a:r>
              <a:rPr lang="en-US" altLang="zh-CN" sz="1200" dirty="0"/>
              <a:t>keep</a:t>
            </a:r>
            <a:r>
              <a:rPr lang="zh-CN" altLang="en-US" sz="1200" dirty="0"/>
              <a:t> </a:t>
            </a:r>
            <a:r>
              <a:rPr lang="en-US" altLang="zh-CN" sz="1200" dirty="0"/>
              <a:t>Falcon</a:t>
            </a:r>
            <a:r>
              <a:rPr lang="zh-CN" altLang="en-US" sz="1200" dirty="0"/>
              <a:t> </a:t>
            </a:r>
            <a:r>
              <a:rPr lang="en-US" altLang="zh-CN" sz="1200" dirty="0"/>
              <a:t>9</a:t>
            </a:r>
            <a:r>
              <a:rPr lang="zh-CN" altLang="en-US" sz="1200" dirty="0"/>
              <a:t> </a:t>
            </a:r>
            <a:r>
              <a:rPr lang="en-US" altLang="zh-CN" sz="1200" dirty="0"/>
              <a:t>data,</a:t>
            </a:r>
            <a:r>
              <a:rPr lang="zh-CN" altLang="en-US" sz="1200" dirty="0"/>
              <a:t> </a:t>
            </a:r>
            <a:r>
              <a:rPr lang="en-US" altLang="zh-CN" sz="1200" dirty="0"/>
              <a:t>fill</a:t>
            </a:r>
            <a:r>
              <a:rPr lang="zh-CN" altLang="en-US" sz="1200" dirty="0"/>
              <a:t> </a:t>
            </a:r>
            <a:r>
              <a:rPr lang="en-US" altLang="zh-CN" sz="1200" dirty="0" err="1"/>
              <a:t>NaNs</a:t>
            </a:r>
            <a:r>
              <a:rPr lang="en-US" altLang="zh-CN" sz="1200" dirty="0"/>
              <a:t>,</a:t>
            </a:r>
            <a:r>
              <a:rPr lang="zh-CN" altLang="en-US" sz="1200" dirty="0"/>
              <a:t> </a:t>
            </a:r>
            <a:r>
              <a:rPr lang="en-US" altLang="zh-CN" sz="1200" dirty="0"/>
              <a:t>export</a:t>
            </a:r>
            <a:r>
              <a:rPr lang="zh-CN" altLang="en-US" sz="1200" dirty="0"/>
              <a:t> </a:t>
            </a:r>
            <a:r>
              <a:rPr lang="en-US" altLang="zh-CN" sz="1200" dirty="0"/>
              <a:t>to</a:t>
            </a:r>
            <a:r>
              <a:rPr lang="zh-CN" altLang="en-US" sz="1200" dirty="0"/>
              <a:t> </a:t>
            </a:r>
            <a:r>
              <a:rPr lang="en-US" altLang="zh-CN" sz="1200" dirty="0"/>
              <a:t>CSV</a:t>
            </a:r>
            <a:endParaRPr lang="en-US" sz="1200" dirty="0"/>
          </a:p>
        </p:txBody>
      </p:sp>
      <p:cxnSp>
        <p:nvCxnSpPr>
          <p:cNvPr id="24" name="Straight Arrow Connector 23">
            <a:extLst>
              <a:ext uri="{FF2B5EF4-FFF2-40B4-BE49-F238E27FC236}">
                <a16:creationId xmlns:a16="http://schemas.microsoft.com/office/drawing/2014/main" id="{FFDD6299-B84E-C9C2-AFB9-167EFE4012EA}"/>
              </a:ext>
            </a:extLst>
          </p:cNvPr>
          <p:cNvCxnSpPr>
            <a:cxnSpLocks/>
            <a:stCxn id="17" idx="2"/>
            <a:endCxn id="23" idx="0"/>
          </p:cNvCxnSpPr>
          <p:nvPr/>
        </p:nvCxnSpPr>
        <p:spPr>
          <a:xfrm>
            <a:off x="9414164" y="4635855"/>
            <a:ext cx="0" cy="3627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691233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Falcon 9 historical launch records from a Wikipedia page scraping</a:t>
            </a:r>
          </a:p>
          <a:p>
            <a:pPr lvl="1">
              <a:lnSpc>
                <a:spcPct val="100000"/>
              </a:lnSpc>
              <a:spcBef>
                <a:spcPts val="1400"/>
              </a:spcBef>
            </a:pPr>
            <a:r>
              <a:rPr lang="en-US" sz="1800" dirty="0">
                <a:solidFill>
                  <a:schemeClr val="accent3">
                    <a:lumMod val="25000"/>
                  </a:schemeClr>
                </a:solidFill>
                <a:latin typeface="Abadi"/>
              </a:rPr>
              <a:t>Using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to scrape a </a:t>
            </a:r>
            <a:r>
              <a:rPr lang="en-US" sz="1800" dirty="0" err="1">
                <a:solidFill>
                  <a:schemeClr val="accent3">
                    <a:lumMod val="25000"/>
                  </a:schemeClr>
                </a:solidFill>
                <a:latin typeface="Abadi"/>
              </a:rPr>
              <a:t>url</a:t>
            </a:r>
            <a:r>
              <a:rPr lang="en-US" sz="1800" dirty="0">
                <a:solidFill>
                  <a:schemeClr val="accent3">
                    <a:lumMod val="25000"/>
                  </a:schemeClr>
                </a:solidFill>
                <a:latin typeface="Abadi"/>
              </a:rPr>
              <a:t> response</a:t>
            </a:r>
          </a:p>
          <a:p>
            <a:pPr lvl="1">
              <a:lnSpc>
                <a:spcPct val="100000"/>
              </a:lnSpc>
              <a:spcBef>
                <a:spcPts val="1400"/>
              </a:spcBef>
            </a:pPr>
            <a:r>
              <a:rPr lang="en-US" sz="1800" dirty="0">
                <a:solidFill>
                  <a:schemeClr val="accent3">
                    <a:lumMod val="25000"/>
                  </a:schemeClr>
                </a:solidFill>
                <a:latin typeface="Abadi"/>
              </a:rPr>
              <a:t>Extract the data fields from the 3</a:t>
            </a:r>
            <a:r>
              <a:rPr lang="en-US" sz="1800" baseline="30000" dirty="0">
                <a:solidFill>
                  <a:schemeClr val="accent3">
                    <a:lumMod val="25000"/>
                  </a:schemeClr>
                </a:solidFill>
                <a:latin typeface="Abadi"/>
              </a:rPr>
              <a:t>rd</a:t>
            </a:r>
            <a:r>
              <a:rPr lang="en-US" sz="1800" dirty="0">
                <a:solidFill>
                  <a:schemeClr val="accent3">
                    <a:lumMod val="25000"/>
                  </a:schemeClr>
                </a:solidFill>
                <a:latin typeface="Abadi"/>
              </a:rPr>
              <a:t> table on that page</a:t>
            </a:r>
          </a:p>
          <a:p>
            <a:pPr lvl="1">
              <a:lnSpc>
                <a:spcPct val="100000"/>
              </a:lnSpc>
              <a:spcBef>
                <a:spcPts val="1400"/>
              </a:spcBef>
            </a:pPr>
            <a:r>
              <a:rPr lang="en-US" sz="1800" dirty="0">
                <a:solidFill>
                  <a:schemeClr val="accent3">
                    <a:lumMod val="25000"/>
                  </a:schemeClr>
                </a:solidFill>
                <a:latin typeface="Abadi"/>
              </a:rPr>
              <a:t>Create a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and parse the extracted table to fill the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hlinkClick r:id="rId3"/>
              </a:rPr>
              <a:t>https://</a:t>
            </a:r>
            <a:r>
              <a:rPr lang="en-US" sz="2200" dirty="0" err="1">
                <a:latin typeface="Abadi" panose="020B0604020104020204" pitchFamily="34" charset="0"/>
                <a:hlinkClick r:id="rId3"/>
              </a:rPr>
              <a:t>github.com</a:t>
            </a:r>
            <a:r>
              <a:rPr lang="en-US" sz="2200" dirty="0">
                <a:latin typeface="Abadi" panose="020B0604020104020204" pitchFamily="34" charset="0"/>
                <a:hlinkClick r:id="rId3"/>
              </a:rPr>
              <a:t>/</a:t>
            </a:r>
            <a:r>
              <a:rPr lang="en-US" sz="2200" dirty="0" err="1">
                <a:latin typeface="Abadi" panose="020B0604020104020204" pitchFamily="34" charset="0"/>
                <a:hlinkClick r:id="rId3"/>
              </a:rPr>
              <a:t>dongyuegeo</a:t>
            </a:r>
            <a:r>
              <a:rPr lang="en-US" sz="2200" dirty="0">
                <a:latin typeface="Abadi" panose="020B0604020104020204" pitchFamily="34" charset="0"/>
                <a:hlinkClick r:id="rId3"/>
              </a:rPr>
              <a:t>/</a:t>
            </a:r>
            <a:r>
              <a:rPr lang="en-US" sz="2200" dirty="0" err="1">
                <a:latin typeface="Abadi" panose="020B0604020104020204" pitchFamily="34" charset="0"/>
                <a:hlinkClick r:id="rId3"/>
              </a:rPr>
              <a:t>ibm_data_science</a:t>
            </a:r>
            <a:r>
              <a:rPr lang="en-US" sz="2200" dirty="0">
                <a:latin typeface="Abadi" panose="020B0604020104020204" pitchFamily="34" charset="0"/>
                <a:hlinkClick r:id="rId3"/>
              </a:rPr>
              <a:t>/blob/main/Capstone/Code/2-jupyter-labs-webscraping.ipynb</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05DBF026-D7DC-9648-6A58-44C6782500A9}"/>
              </a:ext>
            </a:extLst>
          </p:cNvPr>
          <p:cNvSpPr txBox="1"/>
          <p:nvPr/>
        </p:nvSpPr>
        <p:spPr>
          <a:xfrm>
            <a:off x="8569037" y="2636863"/>
            <a:ext cx="1690254" cy="1015663"/>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Request</a:t>
            </a:r>
            <a:r>
              <a:rPr lang="zh-CN" altLang="en-US" sz="1200" dirty="0"/>
              <a:t> </a:t>
            </a:r>
            <a:r>
              <a:rPr lang="en-US" altLang="zh-CN" sz="1200" dirty="0"/>
              <a:t>historical</a:t>
            </a:r>
            <a:r>
              <a:rPr lang="zh-CN" altLang="en-US" sz="1200" dirty="0"/>
              <a:t> </a:t>
            </a:r>
            <a:r>
              <a:rPr lang="en-US" altLang="zh-CN" sz="1200" dirty="0"/>
              <a:t>Falcon</a:t>
            </a:r>
            <a:r>
              <a:rPr lang="zh-CN" altLang="en-US" sz="1200" dirty="0"/>
              <a:t> </a:t>
            </a:r>
            <a:r>
              <a:rPr lang="en-US" altLang="zh-CN" sz="1200" dirty="0"/>
              <a:t>9</a:t>
            </a:r>
            <a:r>
              <a:rPr lang="zh-CN" altLang="en-US" sz="1200" dirty="0"/>
              <a:t> </a:t>
            </a:r>
            <a:r>
              <a:rPr lang="en-US" altLang="zh-CN" sz="1200" dirty="0"/>
              <a:t>launch</a:t>
            </a:r>
            <a:r>
              <a:rPr lang="zh-CN" altLang="en-US" sz="1200" dirty="0"/>
              <a:t> </a:t>
            </a:r>
            <a:r>
              <a:rPr lang="en-US" altLang="zh-CN" sz="1200" dirty="0"/>
              <a:t>data</a:t>
            </a:r>
            <a:r>
              <a:rPr lang="zh-CN" altLang="en-US" sz="1200" dirty="0"/>
              <a:t> </a:t>
            </a:r>
            <a:r>
              <a:rPr lang="en-US" altLang="zh-CN" sz="1200" dirty="0"/>
              <a:t>from</a:t>
            </a:r>
            <a:r>
              <a:rPr lang="zh-CN" altLang="en-US" sz="1200" dirty="0"/>
              <a:t> </a:t>
            </a:r>
            <a:r>
              <a:rPr lang="en-US" altLang="zh-CN" sz="1200" dirty="0"/>
              <a:t>Wikipedia</a:t>
            </a:r>
            <a:r>
              <a:rPr lang="zh-CN" altLang="en-US" sz="1200" dirty="0"/>
              <a:t> </a:t>
            </a:r>
            <a:r>
              <a:rPr lang="en-US" altLang="zh-CN" sz="1200" dirty="0"/>
              <a:t>using</a:t>
            </a:r>
            <a:r>
              <a:rPr lang="zh-CN" altLang="en-US" sz="1200" dirty="0"/>
              <a:t> </a:t>
            </a:r>
            <a:r>
              <a:rPr lang="en-US" altLang="zh-CN" sz="1200" dirty="0" err="1"/>
              <a:t>request.get</a:t>
            </a:r>
            <a:r>
              <a:rPr lang="en-US" altLang="zh-CN" sz="1200" dirty="0"/>
              <a:t>()</a:t>
            </a:r>
            <a:r>
              <a:rPr lang="zh-CN" altLang="en-US" sz="1200" dirty="0"/>
              <a:t> </a:t>
            </a:r>
            <a:r>
              <a:rPr lang="en-US" altLang="zh-CN" sz="1200" dirty="0"/>
              <a:t>and</a:t>
            </a:r>
            <a:r>
              <a:rPr lang="zh-CN" altLang="en-US" sz="1200" dirty="0"/>
              <a:t> </a:t>
            </a:r>
            <a:r>
              <a:rPr lang="en-US" altLang="zh-CN" sz="1200" dirty="0" err="1"/>
              <a:t>BeautifulSoup</a:t>
            </a:r>
            <a:endParaRPr lang="en-US" sz="1200" dirty="0"/>
          </a:p>
        </p:txBody>
      </p:sp>
      <p:sp>
        <p:nvSpPr>
          <p:cNvPr id="7" name="TextBox 6">
            <a:extLst>
              <a:ext uri="{FF2B5EF4-FFF2-40B4-BE49-F238E27FC236}">
                <a16:creationId xmlns:a16="http://schemas.microsoft.com/office/drawing/2014/main" id="{251A8416-A35C-3675-8B20-45AF0B05B87B}"/>
              </a:ext>
            </a:extLst>
          </p:cNvPr>
          <p:cNvSpPr txBox="1"/>
          <p:nvPr/>
        </p:nvSpPr>
        <p:spPr>
          <a:xfrm>
            <a:off x="8569037" y="1844097"/>
            <a:ext cx="1690254" cy="461665"/>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Install</a:t>
            </a:r>
            <a:r>
              <a:rPr lang="zh-CN" altLang="en-US" sz="1200" dirty="0"/>
              <a:t> </a:t>
            </a:r>
            <a:r>
              <a:rPr lang="en-US" altLang="zh-CN" sz="1200" dirty="0"/>
              <a:t>&amp;</a:t>
            </a:r>
            <a:r>
              <a:rPr lang="zh-CN" altLang="en-US" sz="1200" dirty="0"/>
              <a:t> </a:t>
            </a:r>
            <a:r>
              <a:rPr lang="en-US" altLang="zh-CN" sz="1200" dirty="0"/>
              <a:t>import</a:t>
            </a:r>
            <a:r>
              <a:rPr lang="zh-CN" altLang="en-US" sz="1200" dirty="0"/>
              <a:t> </a:t>
            </a:r>
            <a:r>
              <a:rPr lang="en-US" altLang="zh-CN" sz="1200" dirty="0"/>
              <a:t>package,</a:t>
            </a:r>
            <a:r>
              <a:rPr lang="zh-CN" altLang="en-US" sz="1200" dirty="0"/>
              <a:t> </a:t>
            </a:r>
            <a:r>
              <a:rPr lang="en-US" altLang="zh-CN" sz="1200" dirty="0"/>
              <a:t>pre-define</a:t>
            </a:r>
            <a:r>
              <a:rPr lang="zh-CN" altLang="en-US" sz="1200" dirty="0"/>
              <a:t> </a:t>
            </a:r>
            <a:r>
              <a:rPr lang="en-US" altLang="zh-CN" sz="1200" dirty="0"/>
              <a:t>functions</a:t>
            </a:r>
            <a:endParaRPr lang="en-US" sz="1200" dirty="0"/>
          </a:p>
        </p:txBody>
      </p:sp>
      <p:cxnSp>
        <p:nvCxnSpPr>
          <p:cNvPr id="8" name="Straight Arrow Connector 7">
            <a:extLst>
              <a:ext uri="{FF2B5EF4-FFF2-40B4-BE49-F238E27FC236}">
                <a16:creationId xmlns:a16="http://schemas.microsoft.com/office/drawing/2014/main" id="{FB0D5BA4-10A6-4085-EA5A-47B2A591DB1F}"/>
              </a:ext>
            </a:extLst>
          </p:cNvPr>
          <p:cNvCxnSpPr>
            <a:cxnSpLocks/>
            <a:stCxn id="7" idx="2"/>
            <a:endCxn id="5" idx="0"/>
          </p:cNvCxnSpPr>
          <p:nvPr/>
        </p:nvCxnSpPr>
        <p:spPr>
          <a:xfrm>
            <a:off x="9414164" y="2305762"/>
            <a:ext cx="0" cy="3311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F2712D-C864-5D0C-53DE-ED92E6EEB98D}"/>
              </a:ext>
            </a:extLst>
          </p:cNvPr>
          <p:cNvSpPr txBox="1"/>
          <p:nvPr/>
        </p:nvSpPr>
        <p:spPr>
          <a:xfrm>
            <a:off x="8569037" y="3918908"/>
            <a:ext cx="1690254" cy="646331"/>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Parse HTML table, extract</a:t>
            </a:r>
            <a:r>
              <a:rPr lang="zh-CN" altLang="en-US" sz="1200" dirty="0"/>
              <a:t> </a:t>
            </a:r>
            <a:r>
              <a:rPr lang="en-US" altLang="zh-CN" sz="1200" dirty="0"/>
              <a:t>table head from the table</a:t>
            </a:r>
            <a:endParaRPr lang="en-US" sz="1200" dirty="0"/>
          </a:p>
        </p:txBody>
      </p:sp>
      <p:cxnSp>
        <p:nvCxnSpPr>
          <p:cNvPr id="10" name="Straight Arrow Connector 9">
            <a:extLst>
              <a:ext uri="{FF2B5EF4-FFF2-40B4-BE49-F238E27FC236}">
                <a16:creationId xmlns:a16="http://schemas.microsoft.com/office/drawing/2014/main" id="{ADC56661-C80B-768A-551F-E990125D4098}"/>
              </a:ext>
            </a:extLst>
          </p:cNvPr>
          <p:cNvCxnSpPr>
            <a:cxnSpLocks/>
            <a:stCxn id="5" idx="2"/>
            <a:endCxn id="9" idx="0"/>
          </p:cNvCxnSpPr>
          <p:nvPr/>
        </p:nvCxnSpPr>
        <p:spPr>
          <a:xfrm>
            <a:off x="9414164" y="3652526"/>
            <a:ext cx="0" cy="2663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5D7D93-7528-A011-458B-7F0BF2349EBE}"/>
              </a:ext>
            </a:extLst>
          </p:cNvPr>
          <p:cNvSpPr txBox="1"/>
          <p:nvPr/>
        </p:nvSpPr>
        <p:spPr>
          <a:xfrm>
            <a:off x="8569037" y="4934571"/>
            <a:ext cx="1690254" cy="1015663"/>
          </a:xfrm>
          <a:prstGeom prst="rect">
            <a:avLst/>
          </a:prstGeom>
          <a:noFill/>
          <a:ln w="190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200" dirty="0"/>
              <a:t>Extract data from the HTML table and fill them in lists named from table head. Write lists into a data frame</a:t>
            </a:r>
          </a:p>
        </p:txBody>
      </p:sp>
      <p:cxnSp>
        <p:nvCxnSpPr>
          <p:cNvPr id="13" name="Straight Arrow Connector 12">
            <a:extLst>
              <a:ext uri="{FF2B5EF4-FFF2-40B4-BE49-F238E27FC236}">
                <a16:creationId xmlns:a16="http://schemas.microsoft.com/office/drawing/2014/main" id="{1B5791F7-FE3D-58CF-43CF-5C0FEE06CD4F}"/>
              </a:ext>
            </a:extLst>
          </p:cNvPr>
          <p:cNvCxnSpPr>
            <a:cxnSpLocks/>
            <a:stCxn id="9" idx="2"/>
            <a:endCxn id="12" idx="0"/>
          </p:cNvCxnSpPr>
          <p:nvPr/>
        </p:nvCxnSpPr>
        <p:spPr>
          <a:xfrm>
            <a:off x="9414164" y="4565239"/>
            <a:ext cx="0" cy="3693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6801</TotalTime>
  <Words>3425</Words>
  <Application>Microsoft Macintosh PowerPoint</Application>
  <PresentationFormat>Widescreen</PresentationFormat>
  <Paragraphs>439</Paragraphs>
  <Slides>47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-apple-system</vt:lpstr>
      <vt:lpstr>IBM Plex Mono Text</vt:lpstr>
      <vt:lpstr>system-ui</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Dongyue Li</cp:lastModifiedBy>
  <cp:revision>217</cp:revision>
  <dcterms:created xsi:type="dcterms:W3CDTF">2021-04-29T18:58:34Z</dcterms:created>
  <dcterms:modified xsi:type="dcterms:W3CDTF">2025-11-12T02:45:24Z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